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9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02" r:id="rId14"/>
    <p:sldId id="268" r:id="rId15"/>
    <p:sldId id="269" r:id="rId16"/>
    <p:sldId id="270" r:id="rId17"/>
    <p:sldId id="303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05" r:id="rId27"/>
    <p:sldId id="306" r:id="rId28"/>
    <p:sldId id="310" r:id="rId29"/>
    <p:sldId id="307" r:id="rId30"/>
    <p:sldId id="309" r:id="rId31"/>
    <p:sldId id="279" r:id="rId32"/>
    <p:sldId id="280" r:id="rId33"/>
    <p:sldId id="281" r:id="rId34"/>
    <p:sldId id="304" r:id="rId35"/>
    <p:sldId id="282" r:id="rId36"/>
    <p:sldId id="283" r:id="rId37"/>
    <p:sldId id="284" r:id="rId38"/>
    <p:sldId id="285" r:id="rId39"/>
    <p:sldId id="315" r:id="rId40"/>
    <p:sldId id="286" r:id="rId41"/>
    <p:sldId id="287" r:id="rId42"/>
    <p:sldId id="288" r:id="rId43"/>
    <p:sldId id="289" r:id="rId44"/>
    <p:sldId id="316" r:id="rId45"/>
    <p:sldId id="318" r:id="rId46"/>
    <p:sldId id="319" r:id="rId47"/>
    <p:sldId id="291" r:id="rId48"/>
    <p:sldId id="292" r:id="rId49"/>
    <p:sldId id="311" r:id="rId50"/>
    <p:sldId id="293" r:id="rId51"/>
    <p:sldId id="317" r:id="rId52"/>
    <p:sldId id="312" r:id="rId53"/>
    <p:sldId id="314" r:id="rId54"/>
    <p:sldId id="313" r:id="rId55"/>
    <p:sldId id="323" r:id="rId56"/>
    <p:sldId id="320" r:id="rId57"/>
    <p:sldId id="321" r:id="rId58"/>
    <p:sldId id="324" r:id="rId59"/>
    <p:sldId id="294" r:id="rId60"/>
    <p:sldId id="295" r:id="rId61"/>
    <p:sldId id="299" r:id="rId62"/>
    <p:sldId id="300" r:id="rId63"/>
    <p:sldId id="301" r:id="rId64"/>
    <p:sldId id="296" r:id="rId6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046"/>
    <a:srgbClr val="DE2304"/>
    <a:srgbClr val="FFFFFF"/>
    <a:srgbClr val="434751"/>
    <a:srgbClr val="FF0000"/>
    <a:srgbClr val="B49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ACA"/>
          </a:solidFill>
        </a:fill>
      </a:tcStyle>
    </a:wholeTbl>
    <a:band2H>
      <a:tcTxStyle/>
      <a:tcStyle>
        <a:tcBdr/>
        <a:fill>
          <a:solidFill>
            <a:srgbClr val="F4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CB"/>
          </a:solidFill>
        </a:fill>
      </a:tcStyle>
    </a:wholeTbl>
    <a:band2H>
      <a:tcTxStyle/>
      <a:tcStyle>
        <a:tcBdr/>
        <a:fill>
          <a:solidFill>
            <a:srgbClr val="E6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0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solidFill>
            <a:srgbClr val="53585F">
              <a:alpha val="20000"/>
            </a:srgbClr>
          </a:solidFill>
        </a:fill>
      </a:tcStyle>
    </a:firstCol>
    <a:lastRow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127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round/>
            </a:ln>
          </a:left>
          <a:right>
            <a:ln w="12700" cap="flat">
              <a:solidFill>
                <a:srgbClr val="53585F"/>
              </a:solidFill>
              <a:prstDash val="solid"/>
              <a:round/>
            </a:ln>
          </a:right>
          <a:top>
            <a:ln w="127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solidFill>
                <a:srgbClr val="53585F"/>
              </a:solidFill>
              <a:prstDash val="solid"/>
              <a:round/>
            </a:ln>
          </a:insideH>
          <a:insideV>
            <a:ln w="12700" cap="flat">
              <a:solidFill>
                <a:srgbClr val="5358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6"/>
    <p:restoredTop sz="94075"/>
  </p:normalViewPr>
  <p:slideViewPr>
    <p:cSldViewPr snapToGrid="0" snapToObjects="1">
      <p:cViewPr varScale="1">
        <p:scale>
          <a:sx n="118" d="100"/>
          <a:sy n="118" d="100"/>
        </p:scale>
        <p:origin x="6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LV" dirty="0"/>
          </a:p>
        </p:txBody>
      </p:sp>
    </p:spTree>
    <p:extLst>
      <p:ext uri="{BB962C8B-B14F-4D97-AF65-F5344CB8AC3E}">
        <p14:creationId xmlns:p14="http://schemas.microsoft.com/office/powerpoint/2010/main" val="337937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LV" dirty="0"/>
          </a:p>
        </p:txBody>
      </p:sp>
    </p:spTree>
    <p:extLst>
      <p:ext uri="{BB962C8B-B14F-4D97-AF65-F5344CB8AC3E}">
        <p14:creationId xmlns:p14="http://schemas.microsoft.com/office/powerpoint/2010/main" val="68297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48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31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Title 6.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 title here"/>
          <p:cNvSpPr txBox="1">
            <a:spLocks noGrp="1"/>
          </p:cNvSpPr>
          <p:nvPr>
            <p:ph type="title" hasCustomPrompt="1"/>
          </p:nvPr>
        </p:nvSpPr>
        <p:spPr>
          <a:xfrm>
            <a:off x="858519" y="4805638"/>
            <a:ext cx="6505379" cy="1778003"/>
          </a:xfrm>
          <a:prstGeom prst="rect">
            <a:avLst/>
          </a:prstGeom>
        </p:spPr>
        <p:txBody>
          <a:bodyPr anchor="t"/>
          <a:lstStyle>
            <a:lvl1pPr>
              <a:defRPr sz="3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Add title here</a:t>
            </a:r>
          </a:p>
        </p:txBody>
      </p:sp>
      <p:pic>
        <p:nvPicPr>
          <p:cNvPr id="13" name="zabbix-6-0-logo.png" descr="zabbix-6-0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31" y="1006194"/>
            <a:ext cx="1833223" cy="166554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187" y="6202682"/>
            <a:ext cx="27841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r" defTabSz="914400">
              <a:defRPr sz="12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+ gra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"/>
          <p:cNvSpPr/>
          <p:nvPr/>
        </p:nvSpPr>
        <p:spPr>
          <a:xfrm>
            <a:off x="685800" y="1449489"/>
            <a:ext cx="10820401" cy="4784193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</p:txBody>
      </p:sp>
      <p:sp>
        <p:nvSpPr>
          <p:cNvPr id="22" name="Header"/>
          <p:cNvSpPr txBox="1">
            <a:spLocks noGrp="1"/>
          </p:cNvSpPr>
          <p:nvPr>
            <p:ph type="title" hasCustomPrompt="1"/>
          </p:nvPr>
        </p:nvSpPr>
        <p:spPr>
          <a:xfrm>
            <a:off x="694013" y="575420"/>
            <a:ext cx="10180996" cy="6444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B2156"/>
                </a:solidFill>
              </a:defRPr>
            </a:lvl1pPr>
          </a:lstStyle>
          <a:p>
            <a:r>
              <a:t>Header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054692" y="1756361"/>
            <a:ext cx="7450336" cy="4784192"/>
          </a:xfrm>
          <a:prstGeom prst="rect">
            <a:avLst/>
          </a:prstGeom>
        </p:spPr>
        <p:txBody>
          <a:bodyPr/>
          <a:lstStyle>
            <a:lvl1pPr marL="635000" indent="-635000">
              <a:spcBef>
                <a:spcPts val="1000"/>
              </a:spcBef>
              <a:buSzPct val="80000"/>
              <a:buBlip>
                <a:blip r:embed="rId2"/>
              </a:buBlip>
              <a:defRPr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09600" indent="-228600">
              <a:spcBef>
                <a:spcPts val="1000"/>
              </a:spcBef>
              <a:defRPr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922421" indent="-160421">
              <a:spcBef>
                <a:spcPts val="1000"/>
              </a:spcBef>
              <a:defRPr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303421" indent="-160421">
              <a:spcBef>
                <a:spcPts val="1000"/>
              </a:spcBef>
              <a:defRPr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684421" indent="-160421">
              <a:spcBef>
                <a:spcPts val="1000"/>
              </a:spcBef>
              <a:buSzPct val="60000"/>
              <a:buChar char="•"/>
              <a:defRPr sz="16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1st level (2nd level with red icons)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4" name="zabbix-6-0-logo-blue.png" descr="zabbix-6-0-logo-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180" y="261885"/>
            <a:ext cx="833611" cy="75736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187" y="6202682"/>
            <a:ext cx="27841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r" defTabSz="914400">
              <a:defRPr sz="12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r &amp; Topic, text 6.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opic"/>
          <p:cNvSpPr txBox="1">
            <a:spLocks noGrp="1"/>
          </p:cNvSpPr>
          <p:nvPr>
            <p:ph type="title" hasCustomPrompt="1"/>
          </p:nvPr>
        </p:nvSpPr>
        <p:spPr>
          <a:xfrm>
            <a:off x="969288" y="2563316"/>
            <a:ext cx="5780586" cy="1113768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Topic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25646" y="4494360"/>
            <a:ext cx="9172903" cy="188364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914400">
              <a:lnSpc>
                <a:spcPct val="90000"/>
              </a:lnSpc>
              <a:buSzTx/>
              <a:buNone/>
              <a:defRPr sz="2000">
                <a:solidFill>
                  <a:srgbClr val="FFFFFF"/>
                </a:solidFill>
              </a:defRPr>
            </a:lvl1pPr>
            <a:lvl2pPr marL="0" indent="0" defTabSz="914400">
              <a:lnSpc>
                <a:spcPct val="90000"/>
              </a:lnSpc>
              <a:buSzTx/>
              <a:buNone/>
              <a:defRPr sz="2000">
                <a:solidFill>
                  <a:srgbClr val="FFFFFF"/>
                </a:solidFill>
              </a:defRPr>
            </a:lvl2pPr>
            <a:lvl3pPr marL="0" indent="0" defTabSz="914400">
              <a:lnSpc>
                <a:spcPct val="90000"/>
              </a:lnSpc>
              <a:buSzTx/>
              <a:buNone/>
              <a:defRPr sz="2000">
                <a:solidFill>
                  <a:srgbClr val="FFFFFF"/>
                </a:solidFill>
              </a:defRPr>
            </a:lvl3pPr>
            <a:lvl4pPr marL="0" indent="0" defTabSz="914400">
              <a:lnSpc>
                <a:spcPct val="90000"/>
              </a:lnSpc>
              <a:buSzTx/>
              <a:buNone/>
              <a:defRPr sz="2000">
                <a:solidFill>
                  <a:srgbClr val="FFFFFF"/>
                </a:solidFill>
              </a:defRPr>
            </a:lvl4pPr>
            <a:lvl5pPr indent="0" defTabSz="914400">
              <a:lnSpc>
                <a:spcPct val="90000"/>
              </a:lnSpc>
              <a:defRPr sz="2000">
                <a:solidFill>
                  <a:srgbClr val="FFFFFF"/>
                </a:solidFill>
              </a:defRPr>
            </a:lvl5pPr>
          </a:lstStyle>
          <a:p>
            <a:r>
              <a:t>Link://example.com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7879" y="-37174"/>
            <a:ext cx="3217055" cy="28932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#</a:t>
            </a:r>
          </a:p>
        </p:txBody>
      </p:sp>
      <p:pic>
        <p:nvPicPr>
          <p:cNvPr id="35" name="zabbix-6-0-logo.png" descr="zabbix-6-0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180" y="261885"/>
            <a:ext cx="833611" cy="75736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00" y="6478087"/>
            <a:ext cx="307461" cy="332737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914400">
              <a:defRPr sz="1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6.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zabbix-6-0-logo.png" descr="zabbix-6-0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180" y="261885"/>
            <a:ext cx="833611" cy="75736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187" y="6202682"/>
            <a:ext cx="278414" cy="307337"/>
          </a:xfrm>
          <a:prstGeom prst="rect">
            <a:avLst/>
          </a:prstGeom>
        </p:spPr>
        <p:txBody>
          <a:bodyPr lIns="45718" tIns="45718" rIns="45718" bIns="45718"/>
          <a:lstStyle>
            <a:lvl1pPr algn="r" defTabSz="914400">
              <a:defRPr sz="12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er slides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Header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Header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ner slides full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15410.jpg" descr="15410.jpg"/>
          <p:cNvPicPr>
            <a:picLocks noChangeAspect="1"/>
          </p:cNvPicPr>
          <p:nvPr/>
        </p:nvPicPr>
        <p:blipFill>
          <a:blip r:embed="rId2"/>
          <a:srcRect t="29809" b="3490"/>
          <a:stretch>
            <a:fillRect/>
          </a:stretch>
        </p:blipFill>
        <p:spPr>
          <a:xfrm rot="16200000" flipH="1">
            <a:off x="7608258" y="2284254"/>
            <a:ext cx="6864192" cy="2289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zabbix-6-0-logo.png" descr="zabbix-6-0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180" y="261885"/>
            <a:ext cx="833611" cy="757366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Header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Header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348544"/>
            <a:ext cx="10972800" cy="5116902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abbix-6-0-logo-blue.png" descr="zabbix-6-0-logo-blu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1180" y="261885"/>
            <a:ext cx="833611" cy="75736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/>
          <p:cNvSpPr txBox="1">
            <a:spLocks noGrp="1"/>
          </p:cNvSpPr>
          <p:nvPr>
            <p:ph type="title" hasCustomPrompt="1"/>
          </p:nvPr>
        </p:nvSpPr>
        <p:spPr>
          <a:xfrm>
            <a:off x="606828" y="575420"/>
            <a:ext cx="10972801" cy="64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Header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348544"/>
            <a:ext cx="10972800" cy="5116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9"/>
              </a:buBlip>
            </a:lvl1pPr>
          </a:lstStyle>
          <a:p>
            <a:r>
              <a:t>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ln w="12700">
            <a:miter lim="400000"/>
          </a:ln>
        </p:spPr>
        <p:txBody>
          <a:bodyPr wrap="none" lIns="30478" tIns="30478" rIns="30478" bIns="30478" anchor="ctr">
            <a:spAutoFit/>
          </a:bodyPr>
          <a:lstStyle>
            <a:lvl1pPr defTabSz="609629">
              <a:defRPr sz="900">
                <a:solidFill>
                  <a:srgbClr val="B6B6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0" baseline="0">
          <a:solidFill>
            <a:srgbClr val="131A2F"/>
          </a:solidFill>
          <a:uFillTx/>
          <a:latin typeface="Open Sans Bold"/>
          <a:ea typeface="Open Sans Bold"/>
          <a:cs typeface="Open Sans Bold"/>
          <a:sym typeface="Open Sans Bold"/>
        </a:defRPr>
      </a:lvl9pPr>
    </p:titleStyle>
    <p:bodyStyle>
      <a:lvl1pPr marL="381000" marR="0" indent="-381000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1pPr>
      <a:lvl2pPr marL="609629" marR="0" indent="-228610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2pPr>
      <a:lvl3pPr marL="922467" marR="0" indent="-160429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60000"/>
        <a:buFontTx/>
        <a:buChar char="•"/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3pPr>
      <a:lvl4pPr marL="1303487" marR="0" indent="-160428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60000"/>
        <a:buFontTx/>
        <a:buChar char="•"/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1524075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5pPr>
      <a:lvl6pPr marL="2085472" marR="0" indent="-180472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10"/>
        </a:buBlip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6pPr>
      <a:lvl7pPr marL="2466472" marR="0" indent="-180472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10"/>
        </a:buBlip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7pPr>
      <a:lvl8pPr marL="2847472" marR="0" indent="-180472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10"/>
        </a:buBlip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8pPr>
      <a:lvl9pPr marL="3228472" marR="0" indent="-180472" algn="l" defTabSz="1143000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60000"/>
        <a:buFontTx/>
        <a:buBlip>
          <a:blip r:embed="rId10"/>
        </a:buBlip>
        <a:tabLst/>
        <a:defRPr sz="1800" b="0" i="0" u="none" strike="noStrike" cap="none" spc="0" baseline="0">
          <a:solidFill>
            <a:srgbClr val="131A2F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0" algn="l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AAA2516-CA4A-7942-B7B7-50A149344172}"/>
              </a:ext>
            </a:extLst>
          </p:cNvPr>
          <p:cNvSpPr/>
          <p:nvPr/>
        </p:nvSpPr>
        <p:spPr>
          <a:xfrm>
            <a:off x="858518" y="5445173"/>
            <a:ext cx="6258719" cy="970961"/>
          </a:xfrm>
          <a:prstGeom prst="roundRect">
            <a:avLst/>
          </a:prstGeom>
          <a:gradFill>
            <a:gsLst>
              <a:gs pos="8000">
                <a:srgbClr val="002060"/>
              </a:gs>
              <a:gs pos="47000">
                <a:srgbClr val="0070C0">
                  <a:alpha val="50000"/>
                </a:srgbClr>
              </a:gs>
              <a:gs pos="81000">
                <a:srgbClr val="00B0F0">
                  <a:alpha val="49000"/>
                </a:srgbClr>
              </a:gs>
              <a:gs pos="100000">
                <a:srgbClr val="00B0F0">
                  <a:alpha val="72000"/>
                </a:srgbClr>
              </a:gs>
            </a:gsLst>
            <a:lin ang="72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LV" sz="18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3" name="freedom and integrity of monitoring"/>
          <p:cNvSpPr txBox="1">
            <a:spLocks noGrp="1"/>
          </p:cNvSpPr>
          <p:nvPr>
            <p:ph type="title"/>
          </p:nvPr>
        </p:nvSpPr>
        <p:spPr>
          <a:xfrm>
            <a:off x="858518" y="3218045"/>
            <a:ext cx="5480835" cy="17780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Hold on! </a:t>
            </a:r>
            <a:br>
              <a:rPr lang="en-US" sz="3200" dirty="0"/>
            </a:br>
            <a:r>
              <a:rPr lang="en-US" sz="3200" dirty="0"/>
              <a:t>We are starting shortly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08CA7-C1E6-A94D-8D21-8921D574DB53}"/>
              </a:ext>
            </a:extLst>
          </p:cNvPr>
          <p:cNvSpPr txBox="1"/>
          <p:nvPr/>
        </p:nvSpPr>
        <p:spPr>
          <a:xfrm>
            <a:off x="1904772" y="5561324"/>
            <a:ext cx="4577002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indent="-285750"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our microphones are muted</a:t>
            </a:r>
            <a:endParaRPr lang="ru-LV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 your questions in Q&amp;A, not in the Chat</a:t>
            </a: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Chat for discussion, networking or applause</a:t>
            </a:r>
            <a:endParaRPr lang="ru-LV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61FC57-4484-304C-8468-F95B50B8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31" y="5642540"/>
            <a:ext cx="576228" cy="5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394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139014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sp>
        <p:nvSpPr>
          <p:cNvPr id="110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Server </a:t>
            </a:r>
            <a:r>
              <a:rPr dirty="0">
                <a:solidFill>
                  <a:srgbClr val="DE2304"/>
                </a:solidFill>
              </a:rPr>
              <a:t>high availability cluster</a:t>
            </a:r>
          </a:p>
        </p:txBody>
      </p:sp>
      <p:sp>
        <p:nvSpPr>
          <p:cNvPr id="11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Many other new HA features:</a:t>
            </a:r>
            <a:endParaRPr dirty="0"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Ability to set a custom failover delay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Ability to manually remove a node from the cluster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marL="0" indent="0"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marL="0" indent="0"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Both active and passive agents can now communicate with HA nodes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Both active and passive proxies can now communicate with HA nodes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Cluster node LLD rule added to the Zabbix server health template</a:t>
            </a:r>
          </a:p>
        </p:txBody>
      </p:sp>
      <p:sp>
        <p:nvSpPr>
          <p:cNvPr id="6" name="Round Diagonal Corner Rectangle 1">
            <a:extLst>
              <a:ext uri="{FF2B5EF4-FFF2-40B4-BE49-F238E27FC236}">
                <a16:creationId xmlns:a16="http://schemas.microsoft.com/office/drawing/2014/main" id="{81920BF6-1BBE-4249-8386-0D8569FE4402}"/>
              </a:ext>
            </a:extLst>
          </p:cNvPr>
          <p:cNvSpPr/>
          <p:nvPr/>
        </p:nvSpPr>
        <p:spPr>
          <a:xfrm>
            <a:off x="609600" y="2662873"/>
            <a:ext cx="10030072" cy="1123712"/>
          </a:xfrm>
          <a:prstGeom prst="round2DiagRect">
            <a:avLst/>
          </a:prstGeom>
          <a:solidFill>
            <a:srgbClr val="19304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>
                <a:solidFill>
                  <a:srgbClr val="FFFFFF"/>
                </a:solidFill>
                <a:latin typeface="Consolas" panose="020B0609020204030204" pitchFamily="49" charset="0"/>
              </a:rPr>
              <a:t>#</a:t>
            </a:r>
            <a:r>
              <a:rPr lang="en-GB" sz="2000" dirty="0" err="1">
                <a:solidFill>
                  <a:srgbClr val="FFFFFF"/>
                </a:solidFill>
                <a:latin typeface="Consolas" panose="020B0609020204030204" pitchFamily="49" charset="0"/>
              </a:rPr>
              <a:t>zabbix_server</a:t>
            </a:r>
            <a:r>
              <a:rPr lang="en-GB" sz="2000" dirty="0">
                <a:solidFill>
                  <a:srgbClr val="FFFFFF"/>
                </a:solidFill>
                <a:latin typeface="Consolas" panose="020B0609020204030204" pitchFamily="49" charset="0"/>
              </a:rPr>
              <a:t> -R </a:t>
            </a:r>
            <a:r>
              <a:rPr lang="en-GB" sz="2000" dirty="0" err="1">
                <a:solidFill>
                  <a:srgbClr val="FFFFFF"/>
                </a:solidFill>
                <a:latin typeface="Consolas" panose="020B0609020204030204" pitchFamily="49" charset="0"/>
              </a:rPr>
              <a:t>ha_remove_node</a:t>
            </a:r>
            <a:r>
              <a:rPr lang="en-GB" sz="2000" dirty="0">
                <a:solidFill>
                  <a:srgbClr val="FFFFFF"/>
                </a:solidFill>
                <a:latin typeface="Consolas" panose="020B0609020204030204" pitchFamily="49" charset="0"/>
              </a:rPr>
              <a:t>=ckyjydgop0001c1pvhaoz4o4e</a:t>
            </a:r>
          </a:p>
          <a:p>
            <a:r>
              <a:rPr lang="en-GB" sz="2000" dirty="0">
                <a:solidFill>
                  <a:srgbClr val="FFFFFF"/>
                </a:solidFill>
                <a:latin typeface="Consolas" panose="020B0609020204030204" pitchFamily="49" charset="0"/>
              </a:rPr>
              <a:t>Removed node "zbx-node4" with ID "ckyjydgop0001c1pvhaoz4o4e"</a:t>
            </a:r>
            <a:endParaRPr lang="lv-LV" sz="2000" dirty="0">
              <a:solidFill>
                <a:srgbClr val="FFFFFF"/>
              </a:solidFill>
              <a:latin typeface="Consolas" panose="020B0609020204030204" pitchFamily="49" charset="0"/>
            </a:endParaRPr>
          </a:p>
          <a:p>
            <a:endParaRPr lang="en-GB" sz="2000" dirty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Business service monitoring</a:t>
            </a:r>
          </a:p>
        </p:txBody>
      </p:sp>
      <p:sp>
        <p:nvSpPr>
          <p:cNvPr id="115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116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02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DE2304"/>
                </a:solidFill>
              </a:defRPr>
            </a:pPr>
            <a:r>
              <a:rPr dirty="0"/>
              <a:t>Business service </a:t>
            </a:r>
            <a:r>
              <a:rPr dirty="0">
                <a:solidFill>
                  <a:srgbClr val="0B2156"/>
                </a:solidFill>
              </a:rPr>
              <a:t>monitoring</a:t>
            </a:r>
          </a:p>
        </p:txBody>
      </p:sp>
      <p:sp>
        <p:nvSpPr>
          <p:cNvPr id="119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661212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Business Service monitoring (BSM) enables Zabbix administrators to define services of varying complexity and monitor their status</a:t>
            </a:r>
          </a:p>
          <a:p>
            <a:pPr marL="0" indent="0">
              <a:buSzTx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Most common use cases: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Server clusters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Services that utilize load balancing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Services which consist of a complex IT stack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Systems with redundant components in place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marL="0" indent="0">
              <a:lnSpc>
                <a:spcPct val="110000"/>
              </a:lnSpc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Business service monitoring is extremely scalable with support for over 100k services.</a:t>
            </a:r>
          </a:p>
        </p:txBody>
      </p:sp>
      <p:sp>
        <p:nvSpPr>
          <p:cNvPr id="120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036273" y="5807472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 dirty="0"/>
          </a:p>
        </p:txBody>
      </p:sp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xfrm>
            <a:off x="609600" y="318351"/>
            <a:ext cx="10972800" cy="64443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DE2304"/>
                </a:solidFill>
              </a:defRPr>
            </a:pPr>
            <a:r>
              <a:rPr dirty="0"/>
              <a:t>Business service </a:t>
            </a:r>
            <a:r>
              <a:rPr dirty="0">
                <a:solidFill>
                  <a:srgbClr val="0B2156"/>
                </a:solidFill>
              </a:rPr>
              <a:t>example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FAFBED-880F-4C00-9BCC-100C21ED0780}"/>
              </a:ext>
            </a:extLst>
          </p:cNvPr>
          <p:cNvSpPr/>
          <p:nvPr/>
        </p:nvSpPr>
        <p:spPr>
          <a:xfrm>
            <a:off x="4321952" y="957036"/>
            <a:ext cx="3704897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Business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C1BBD5-7A56-40E1-BAB9-D172C44EC382}"/>
              </a:ext>
            </a:extLst>
          </p:cNvPr>
          <p:cNvSpPr/>
          <p:nvPr/>
        </p:nvSpPr>
        <p:spPr>
          <a:xfrm>
            <a:off x="1647217" y="1653730"/>
            <a:ext cx="3221196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User services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2F5062-BCE2-44A2-8E26-B37A1EC068A7}"/>
              </a:ext>
            </a:extLst>
          </p:cNvPr>
          <p:cNvSpPr/>
          <p:nvPr/>
        </p:nvSpPr>
        <p:spPr>
          <a:xfrm>
            <a:off x="933629" y="2496609"/>
            <a:ext cx="1270524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Web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5685DB-A06D-4080-B9C9-9FB4F9E66A34}"/>
              </a:ext>
            </a:extLst>
          </p:cNvPr>
          <p:cNvSpPr/>
          <p:nvPr/>
        </p:nvSpPr>
        <p:spPr>
          <a:xfrm>
            <a:off x="653738" y="3276707"/>
            <a:ext cx="2671866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Container engine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8CCCDB-627A-426F-97EC-5D7E630029EA}"/>
              </a:ext>
            </a:extLst>
          </p:cNvPr>
          <p:cNvSpPr/>
          <p:nvPr/>
        </p:nvSpPr>
        <p:spPr>
          <a:xfrm>
            <a:off x="2288682" y="4036312"/>
            <a:ext cx="1498060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Node 2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F0BA79-B636-42CD-B24A-704F2FE8B5F2}"/>
              </a:ext>
            </a:extLst>
          </p:cNvPr>
          <p:cNvSpPr/>
          <p:nvPr/>
        </p:nvSpPr>
        <p:spPr>
          <a:xfrm>
            <a:off x="287243" y="4036312"/>
            <a:ext cx="1498060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Node 1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B42AA0-3CC3-4EBF-B2C5-77AEB2BF454E}"/>
              </a:ext>
            </a:extLst>
          </p:cNvPr>
          <p:cNvSpPr/>
          <p:nvPr/>
        </p:nvSpPr>
        <p:spPr>
          <a:xfrm>
            <a:off x="1299703" y="4768406"/>
            <a:ext cx="1498060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Cluster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5449315-CD6B-420A-BDB2-07ECA75F0583}"/>
              </a:ext>
            </a:extLst>
          </p:cNvPr>
          <p:cNvSpPr/>
          <p:nvPr/>
        </p:nvSpPr>
        <p:spPr>
          <a:xfrm>
            <a:off x="185059" y="5511883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Pod 1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816DDE-F4E0-48CA-8B63-F1C16B823F01}"/>
              </a:ext>
            </a:extLst>
          </p:cNvPr>
          <p:cNvSpPr/>
          <p:nvPr/>
        </p:nvSpPr>
        <p:spPr>
          <a:xfrm>
            <a:off x="1572036" y="5511880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Pod 2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4DF28E-DD81-40B8-A3FC-8640310B099D}"/>
              </a:ext>
            </a:extLst>
          </p:cNvPr>
          <p:cNvSpPr/>
          <p:nvPr/>
        </p:nvSpPr>
        <p:spPr>
          <a:xfrm>
            <a:off x="3007191" y="5511883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Pod 3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05385E9-AD80-4459-9F57-492DD482E3A8}"/>
              </a:ext>
            </a:extLst>
          </p:cNvPr>
          <p:cNvSpPr/>
          <p:nvPr/>
        </p:nvSpPr>
        <p:spPr>
          <a:xfrm>
            <a:off x="3786742" y="3315529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Phone 1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58687C7-CFE0-480C-8F03-70BBF0564FCF}"/>
              </a:ext>
            </a:extLst>
          </p:cNvPr>
          <p:cNvSpPr/>
          <p:nvPr/>
        </p:nvSpPr>
        <p:spPr>
          <a:xfrm>
            <a:off x="5201278" y="3315529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Phone 2 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4C85332-0E2C-4106-907A-DD288A8F8C65}"/>
              </a:ext>
            </a:extLst>
          </p:cNvPr>
          <p:cNvSpPr/>
          <p:nvPr/>
        </p:nvSpPr>
        <p:spPr>
          <a:xfrm>
            <a:off x="4391714" y="4055966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PBX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679AF4F-2D29-4ED1-851C-F09A17264447}"/>
              </a:ext>
            </a:extLst>
          </p:cNvPr>
          <p:cNvSpPr/>
          <p:nvPr/>
        </p:nvSpPr>
        <p:spPr>
          <a:xfrm>
            <a:off x="4038319" y="4765307"/>
            <a:ext cx="1802860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Switch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79EF23-0EE0-49BE-BC3B-6825BCDF431E}"/>
              </a:ext>
            </a:extLst>
          </p:cNvPr>
          <p:cNvSpPr/>
          <p:nvPr/>
        </p:nvSpPr>
        <p:spPr>
          <a:xfrm>
            <a:off x="6601555" y="2481302"/>
            <a:ext cx="1298923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CRM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43680-CE98-470A-83E3-3BC44880F141}"/>
              </a:ext>
            </a:extLst>
          </p:cNvPr>
          <p:cNvSpPr/>
          <p:nvPr/>
        </p:nvSpPr>
        <p:spPr>
          <a:xfrm>
            <a:off x="8210051" y="2481302"/>
            <a:ext cx="1298923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ERP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88C949F-DFFA-4D2F-AD0C-452F6CA726CF}"/>
              </a:ext>
            </a:extLst>
          </p:cNvPr>
          <p:cNvSpPr/>
          <p:nvPr/>
        </p:nvSpPr>
        <p:spPr>
          <a:xfrm>
            <a:off x="9921737" y="2484629"/>
            <a:ext cx="1298923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Printing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5275190-2530-4DEF-AF6A-76339D613E65}"/>
              </a:ext>
            </a:extLst>
          </p:cNvPr>
          <p:cNvSpPr/>
          <p:nvPr/>
        </p:nvSpPr>
        <p:spPr>
          <a:xfrm>
            <a:off x="2622554" y="2495414"/>
            <a:ext cx="1270524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Helpdesk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9E54998-E2A5-46EC-9D16-BAAD0697CA50}"/>
              </a:ext>
            </a:extLst>
          </p:cNvPr>
          <p:cNvSpPr/>
          <p:nvPr/>
        </p:nvSpPr>
        <p:spPr>
          <a:xfrm>
            <a:off x="4322601" y="2493282"/>
            <a:ext cx="1270524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Phones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5F66542-7474-445D-A50E-671DDEF222C1}"/>
              </a:ext>
            </a:extLst>
          </p:cNvPr>
          <p:cNvSpPr/>
          <p:nvPr/>
        </p:nvSpPr>
        <p:spPr>
          <a:xfrm>
            <a:off x="9617801" y="3276707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Printer 1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D6447F3-48AC-4C42-9767-7B6E2EF78603}"/>
              </a:ext>
            </a:extLst>
          </p:cNvPr>
          <p:cNvSpPr/>
          <p:nvPr/>
        </p:nvSpPr>
        <p:spPr>
          <a:xfrm>
            <a:off x="10954660" y="3276707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Printer 2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A3BBAE5-168A-49A4-9D96-7DD68B496D3F}"/>
              </a:ext>
            </a:extLst>
          </p:cNvPr>
          <p:cNvSpPr/>
          <p:nvPr/>
        </p:nvSpPr>
        <p:spPr>
          <a:xfrm>
            <a:off x="6601554" y="4055966"/>
            <a:ext cx="1298923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CRM server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C319BE-E93A-46DA-AF4F-AB4BEE4AFC9B}"/>
              </a:ext>
            </a:extLst>
          </p:cNvPr>
          <p:cNvSpPr/>
          <p:nvPr/>
        </p:nvSpPr>
        <p:spPr>
          <a:xfrm>
            <a:off x="6174401" y="4765307"/>
            <a:ext cx="953398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DB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226783-97B5-4A8A-9F9B-A2143641C82E}"/>
              </a:ext>
            </a:extLst>
          </p:cNvPr>
          <p:cNvSpPr/>
          <p:nvPr/>
        </p:nvSpPr>
        <p:spPr>
          <a:xfrm>
            <a:off x="7461021" y="4771237"/>
            <a:ext cx="1498060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Web server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943C194-5D94-402C-B89D-56EF45401DE8}"/>
              </a:ext>
            </a:extLst>
          </p:cNvPr>
          <p:cNvSpPr/>
          <p:nvPr/>
        </p:nvSpPr>
        <p:spPr>
          <a:xfrm>
            <a:off x="7251016" y="1649467"/>
            <a:ext cx="3221196" cy="408618"/>
          </a:xfrm>
          <a:prstGeom prst="roundRect">
            <a:avLst/>
          </a:prstGeom>
          <a:solidFill>
            <a:srgbClr val="002060"/>
          </a:solidFill>
          <a:ln w="25400" cap="flat">
            <a:solidFill>
              <a:srgbClr val="00206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Internal services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D1C0F22-4D0E-44E3-82A0-81D33B46C00B}"/>
              </a:ext>
            </a:extLst>
          </p:cNvPr>
          <p:cNvCxnSpPr>
            <a:stCxn id="3" idx="2"/>
            <a:endCxn id="7" idx="0"/>
          </p:cNvCxnSpPr>
          <p:nvPr/>
        </p:nvCxnSpPr>
        <p:spPr>
          <a:xfrm rot="5400000">
            <a:off x="4572070" y="51399"/>
            <a:ext cx="288076" cy="2916586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E93AA77-2837-4D6E-99DB-44D5C59B3958}"/>
              </a:ext>
            </a:extLst>
          </p:cNvPr>
          <p:cNvCxnSpPr>
            <a:stCxn id="3" idx="2"/>
            <a:endCxn id="38" idx="0"/>
          </p:cNvCxnSpPr>
          <p:nvPr/>
        </p:nvCxnSpPr>
        <p:spPr>
          <a:xfrm rot="16200000" flipH="1">
            <a:off x="7376101" y="163953"/>
            <a:ext cx="283813" cy="2687213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38">
            <a:extLst>
              <a:ext uri="{FF2B5EF4-FFF2-40B4-BE49-F238E27FC236}">
                <a16:creationId xmlns:a16="http://schemas.microsoft.com/office/drawing/2014/main" id="{DB56463E-9820-4EAF-86E6-60EDA325D7AF}"/>
              </a:ext>
            </a:extLst>
          </p:cNvPr>
          <p:cNvCxnSpPr>
            <a:cxnSpLocks/>
            <a:stCxn id="7" idx="2"/>
            <a:endCxn id="30" idx="0"/>
          </p:cNvCxnSpPr>
          <p:nvPr/>
        </p:nvCxnSpPr>
        <p:spPr>
          <a:xfrm rot="16200000" flipH="1">
            <a:off x="3041282" y="2278880"/>
            <a:ext cx="433066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38">
            <a:extLst>
              <a:ext uri="{FF2B5EF4-FFF2-40B4-BE49-F238E27FC236}">
                <a16:creationId xmlns:a16="http://schemas.microsoft.com/office/drawing/2014/main" id="{D44CBC57-D602-4846-8D2E-D2832A436BA1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2196223" y="1435016"/>
            <a:ext cx="434261" cy="1688924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38">
            <a:extLst>
              <a:ext uri="{FF2B5EF4-FFF2-40B4-BE49-F238E27FC236}">
                <a16:creationId xmlns:a16="http://schemas.microsoft.com/office/drawing/2014/main" id="{BCC0639B-D470-4135-A3E1-D64EEE7493CA}"/>
              </a:ext>
            </a:extLst>
          </p:cNvPr>
          <p:cNvCxnSpPr>
            <a:cxnSpLocks/>
            <a:stCxn id="7" idx="2"/>
            <a:endCxn id="31" idx="0"/>
          </p:cNvCxnSpPr>
          <p:nvPr/>
        </p:nvCxnSpPr>
        <p:spPr>
          <a:xfrm rot="16200000" flipH="1">
            <a:off x="3892372" y="1427791"/>
            <a:ext cx="430934" cy="1700048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Connector 38">
            <a:extLst>
              <a:ext uri="{FF2B5EF4-FFF2-40B4-BE49-F238E27FC236}">
                <a16:creationId xmlns:a16="http://schemas.microsoft.com/office/drawing/2014/main" id="{A19E4986-FB1D-445F-9530-292CF86188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75423" y="3104797"/>
            <a:ext cx="417197" cy="2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38">
            <a:extLst>
              <a:ext uri="{FF2B5EF4-FFF2-40B4-BE49-F238E27FC236}">
                <a16:creationId xmlns:a16="http://schemas.microsoft.com/office/drawing/2014/main" id="{F4A67691-7F44-4A61-931C-1BCA5162FA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60251" y="3110377"/>
            <a:ext cx="410303" cy="4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38">
            <a:extLst>
              <a:ext uri="{FF2B5EF4-FFF2-40B4-BE49-F238E27FC236}">
                <a16:creationId xmlns:a16="http://schemas.microsoft.com/office/drawing/2014/main" id="{EEA5C320-41B5-49B0-859C-C6653EF6DEA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18516" y="3095250"/>
            <a:ext cx="388134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Straight Connector 38">
            <a:extLst>
              <a:ext uri="{FF2B5EF4-FFF2-40B4-BE49-F238E27FC236}">
                <a16:creationId xmlns:a16="http://schemas.microsoft.com/office/drawing/2014/main" id="{5CBF59B9-AA14-4E9D-92A5-49DAAFDD05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65917" y="3083987"/>
            <a:ext cx="388134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Straight Connector 38">
            <a:extLst>
              <a:ext uri="{FF2B5EF4-FFF2-40B4-BE49-F238E27FC236}">
                <a16:creationId xmlns:a16="http://schemas.microsoft.com/office/drawing/2014/main" id="{F3FDD7BE-8C69-4F69-A774-5475C0011182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16200000" flipH="1">
            <a:off x="2338198" y="3336797"/>
            <a:ext cx="350987" cy="104804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4" name="Straight Connector 38">
            <a:extLst>
              <a:ext uri="{FF2B5EF4-FFF2-40B4-BE49-F238E27FC236}">
                <a16:creationId xmlns:a16="http://schemas.microsoft.com/office/drawing/2014/main" id="{9BA69799-35BA-4403-9E41-18CA9AB69622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5400000">
            <a:off x="1337479" y="3384119"/>
            <a:ext cx="350987" cy="953398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7" name="Straight Connector 38">
            <a:extLst>
              <a:ext uri="{FF2B5EF4-FFF2-40B4-BE49-F238E27FC236}">
                <a16:creationId xmlns:a16="http://schemas.microsoft.com/office/drawing/2014/main" id="{C713FE82-CA9E-4829-9950-DC5825ED8BD8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 rot="5400000">
            <a:off x="2381485" y="4112179"/>
            <a:ext cx="323476" cy="988979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0" name="Straight Connector 38">
            <a:extLst>
              <a:ext uri="{FF2B5EF4-FFF2-40B4-BE49-F238E27FC236}">
                <a16:creationId xmlns:a16="http://schemas.microsoft.com/office/drawing/2014/main" id="{B5133065-B5C4-4A4E-B93B-09F2BC4F513B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rot="16200000" flipH="1">
            <a:off x="1380765" y="4100438"/>
            <a:ext cx="323476" cy="1012460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Straight Connector 38">
            <a:extLst>
              <a:ext uri="{FF2B5EF4-FFF2-40B4-BE49-F238E27FC236}">
                <a16:creationId xmlns:a16="http://schemas.microsoft.com/office/drawing/2014/main" id="{743E8563-9B8A-4BFF-A365-59E3CCB1FF28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 rot="16200000" flipH="1">
            <a:off x="2598882" y="4626874"/>
            <a:ext cx="334859" cy="1435157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6" name="Straight Connector 38">
            <a:extLst>
              <a:ext uri="{FF2B5EF4-FFF2-40B4-BE49-F238E27FC236}">
                <a16:creationId xmlns:a16="http://schemas.microsoft.com/office/drawing/2014/main" id="{AECDF720-D764-4050-901E-27639178931B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rot="5400000">
            <a:off x="1187817" y="4650966"/>
            <a:ext cx="334859" cy="1386975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38">
            <a:extLst>
              <a:ext uri="{FF2B5EF4-FFF2-40B4-BE49-F238E27FC236}">
                <a16:creationId xmlns:a16="http://schemas.microsoft.com/office/drawing/2014/main" id="{B7A40D53-9C7D-4C7C-949C-8CE6C95FB2A6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2048733" y="5177024"/>
            <a:ext cx="1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2" name="Straight Connector 38">
            <a:extLst>
              <a:ext uri="{FF2B5EF4-FFF2-40B4-BE49-F238E27FC236}">
                <a16:creationId xmlns:a16="http://schemas.microsoft.com/office/drawing/2014/main" id="{7ACD953B-4AA2-4AEB-99D8-F2B7D81920C0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rot="16200000" flipH="1">
            <a:off x="1881306" y="5344451"/>
            <a:ext cx="334856" cy="2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38">
            <a:extLst>
              <a:ext uri="{FF2B5EF4-FFF2-40B4-BE49-F238E27FC236}">
                <a16:creationId xmlns:a16="http://schemas.microsoft.com/office/drawing/2014/main" id="{9298759E-68A9-470A-BBDB-AEE0A9B342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15520" y="4617479"/>
            <a:ext cx="306654" cy="867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6" name="Straight Connector 38">
            <a:extLst>
              <a:ext uri="{FF2B5EF4-FFF2-40B4-BE49-F238E27FC236}">
                <a16:creationId xmlns:a16="http://schemas.microsoft.com/office/drawing/2014/main" id="{F40F5C50-7A72-4FE0-BEF1-F4501E8E039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56847" y="4247482"/>
            <a:ext cx="1035651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9" name="Straight Connector 38">
            <a:extLst>
              <a:ext uri="{FF2B5EF4-FFF2-40B4-BE49-F238E27FC236}">
                <a16:creationId xmlns:a16="http://schemas.microsoft.com/office/drawing/2014/main" id="{7E4294A5-D155-4CB6-A4C9-231F1B5B11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60443" y="4253411"/>
            <a:ext cx="1035651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0" name="Straight Connector 38">
            <a:extLst>
              <a:ext uri="{FF2B5EF4-FFF2-40B4-BE49-F238E27FC236}">
                <a16:creationId xmlns:a16="http://schemas.microsoft.com/office/drawing/2014/main" id="{7724C26B-3ED5-4E32-A448-3255F1EDC075}"/>
              </a:ext>
            </a:extLst>
          </p:cNvPr>
          <p:cNvCxnSpPr>
            <a:cxnSpLocks/>
            <a:stCxn id="38" idx="2"/>
            <a:endCxn id="26" idx="0"/>
          </p:cNvCxnSpPr>
          <p:nvPr/>
        </p:nvCxnSpPr>
        <p:spPr>
          <a:xfrm rot="5400000">
            <a:off x="7844708" y="1464395"/>
            <a:ext cx="423217" cy="1610597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Straight Connector 38">
            <a:extLst>
              <a:ext uri="{FF2B5EF4-FFF2-40B4-BE49-F238E27FC236}">
                <a16:creationId xmlns:a16="http://schemas.microsoft.com/office/drawing/2014/main" id="{092F4DE5-08B4-4B63-BD7A-F2F13BF98850}"/>
              </a:ext>
            </a:extLst>
          </p:cNvPr>
          <p:cNvCxnSpPr>
            <a:cxnSpLocks/>
            <a:stCxn id="38" idx="2"/>
            <a:endCxn id="28" idx="0"/>
          </p:cNvCxnSpPr>
          <p:nvPr/>
        </p:nvCxnSpPr>
        <p:spPr>
          <a:xfrm rot="5400000">
            <a:off x="8648956" y="2268643"/>
            <a:ext cx="423217" cy="210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Straight Connector 38">
            <a:extLst>
              <a:ext uri="{FF2B5EF4-FFF2-40B4-BE49-F238E27FC236}">
                <a16:creationId xmlns:a16="http://schemas.microsoft.com/office/drawing/2014/main" id="{CE3A3E75-4E26-4982-AE07-959F1C054790}"/>
              </a:ext>
            </a:extLst>
          </p:cNvPr>
          <p:cNvCxnSpPr>
            <a:cxnSpLocks/>
            <a:stCxn id="38" idx="2"/>
            <a:endCxn id="29" idx="0"/>
          </p:cNvCxnSpPr>
          <p:nvPr/>
        </p:nvCxnSpPr>
        <p:spPr>
          <a:xfrm rot="16200000" flipH="1">
            <a:off x="9503134" y="1416564"/>
            <a:ext cx="426544" cy="1709585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5" name="Straight Connector 38">
            <a:extLst>
              <a:ext uri="{FF2B5EF4-FFF2-40B4-BE49-F238E27FC236}">
                <a16:creationId xmlns:a16="http://schemas.microsoft.com/office/drawing/2014/main" id="{46B176C5-4755-4669-A991-74C89B80E576}"/>
              </a:ext>
            </a:extLst>
          </p:cNvPr>
          <p:cNvCxnSpPr>
            <a:cxnSpLocks/>
            <a:stCxn id="26" idx="2"/>
            <a:endCxn id="35" idx="0"/>
          </p:cNvCxnSpPr>
          <p:nvPr/>
        </p:nvCxnSpPr>
        <p:spPr>
          <a:xfrm rot="5400000">
            <a:off x="6667994" y="3472943"/>
            <a:ext cx="1166046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6" name="Straight Connector 38">
            <a:extLst>
              <a:ext uri="{FF2B5EF4-FFF2-40B4-BE49-F238E27FC236}">
                <a16:creationId xmlns:a16="http://schemas.microsoft.com/office/drawing/2014/main" id="{B22058FE-09D7-4852-B6D7-34A692F07D0C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>
          <a:xfrm rot="5400000">
            <a:off x="6800697" y="4314987"/>
            <a:ext cx="300723" cy="599916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9" name="Straight Connector 38">
            <a:extLst>
              <a:ext uri="{FF2B5EF4-FFF2-40B4-BE49-F238E27FC236}">
                <a16:creationId xmlns:a16="http://schemas.microsoft.com/office/drawing/2014/main" id="{4CBB7361-3642-4A4B-B43A-4BD0AC6D4F93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 rot="16200000" flipH="1">
            <a:off x="7577207" y="4138392"/>
            <a:ext cx="306653" cy="959035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2" name="Straight Connector 38">
            <a:extLst>
              <a:ext uri="{FF2B5EF4-FFF2-40B4-BE49-F238E27FC236}">
                <a16:creationId xmlns:a16="http://schemas.microsoft.com/office/drawing/2014/main" id="{73B71421-6D16-4310-A71C-CB71B35E719A}"/>
              </a:ext>
            </a:extLst>
          </p:cNvPr>
          <p:cNvCxnSpPr>
            <a:cxnSpLocks/>
            <a:endCxn id="33" idx="0"/>
          </p:cNvCxnSpPr>
          <p:nvPr/>
        </p:nvCxnSpPr>
        <p:spPr>
          <a:xfrm rot="5400000">
            <a:off x="9908762" y="3090967"/>
            <a:ext cx="371478" cy="2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Connector 38">
            <a:extLst>
              <a:ext uri="{FF2B5EF4-FFF2-40B4-BE49-F238E27FC236}">
                <a16:creationId xmlns:a16="http://schemas.microsoft.com/office/drawing/2014/main" id="{349761E0-83E8-4105-83FF-2389A5A1D645}"/>
              </a:ext>
            </a:extLst>
          </p:cNvPr>
          <p:cNvCxnSpPr>
            <a:cxnSpLocks/>
          </p:cNvCxnSpPr>
          <p:nvPr/>
        </p:nvCxnSpPr>
        <p:spPr>
          <a:xfrm rot="5400000">
            <a:off x="10978535" y="3076013"/>
            <a:ext cx="365532" cy="1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653861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Calculating </a:t>
            </a:r>
            <a:r>
              <a:rPr dirty="0">
                <a:solidFill>
                  <a:srgbClr val="DE2304"/>
                </a:solidFill>
              </a:rPr>
              <a:t>service status</a:t>
            </a:r>
          </a:p>
        </p:txBody>
      </p:sp>
      <p:sp>
        <p:nvSpPr>
          <p:cNvPr id="127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585363" cy="51169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There are multiple approaches to calculating service status</a:t>
            </a:r>
          </a:p>
          <a:p>
            <a:pPr marL="0" indent="0">
              <a:buSzTx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In case of a problem, the service state can be changed to: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most critical problem severity based on the child service problem severities</a:t>
            </a:r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most critical problem severity based on the child service problem severities, only if all child services are in a problem state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service is set to constantly be in an OK state</a:t>
            </a:r>
          </a:p>
        </p:txBody>
      </p:sp>
      <p:sp>
        <p:nvSpPr>
          <p:cNvPr id="128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 dirty="0"/>
          </a:p>
        </p:txBody>
      </p:sp>
      <p:pic>
        <p:nvPicPr>
          <p:cNvPr id="129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10" y="4325734"/>
            <a:ext cx="4914901" cy="187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 dirty="0"/>
          </a:p>
        </p:txBody>
      </p:sp>
      <p:sp>
        <p:nvSpPr>
          <p:cNvPr id="132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Calculating </a:t>
            </a:r>
            <a:r>
              <a:rPr dirty="0">
                <a:solidFill>
                  <a:srgbClr val="DE2304"/>
                </a:solidFill>
              </a:rPr>
              <a:t>service status – additional rules</a:t>
            </a:r>
          </a:p>
        </p:txBody>
      </p:sp>
      <p:pic>
        <p:nvPicPr>
          <p:cNvPr id="13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7" y="1293272"/>
            <a:ext cx="7150101" cy="285115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3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458" y="2990780"/>
            <a:ext cx="6737351" cy="347345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DE2304"/>
                </a:solidFill>
              </a:defRPr>
            </a:pPr>
            <a:r>
              <a:rPr dirty="0"/>
              <a:t>Business service </a:t>
            </a:r>
            <a:r>
              <a:rPr dirty="0">
                <a:solidFill>
                  <a:srgbClr val="0B2156"/>
                </a:solidFill>
              </a:rPr>
              <a:t>monitoring - notes</a:t>
            </a:r>
          </a:p>
        </p:txBody>
      </p:sp>
      <p:sp>
        <p:nvSpPr>
          <p:cNvPr id="138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Many other additional features and improvements: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Ability to define permissions on specific services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Business Service root cause analysis</a:t>
            </a:r>
            <a:endParaRPr lang="lv-LV" dirty="0"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SLA monitoring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Receive alerts and react on Business Service status change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Provide a list of root cause problems in service-based notifications and commands with </a:t>
            </a:r>
            <a:r>
              <a:rPr lang="lv-LV" b="1" i="1" dirty="0"/>
              <a:t>{SERVICE.ROOTCAUSE} </a:t>
            </a:r>
            <a:endParaRPr lang="en-GB" b="1" i="1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 dirty="0"/>
          </a:p>
        </p:txBody>
      </p:sp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DE2304"/>
                </a:solidFill>
              </a:defRPr>
            </a:pPr>
            <a:r>
              <a:rPr dirty="0"/>
              <a:t>Business service </a:t>
            </a:r>
            <a:r>
              <a:rPr dirty="0">
                <a:solidFill>
                  <a:srgbClr val="0B2156"/>
                </a:solidFill>
              </a:rPr>
              <a:t>monitoring - </a:t>
            </a:r>
            <a:r>
              <a:rPr lang="lv-LV" dirty="0">
                <a:solidFill>
                  <a:srgbClr val="0B2156"/>
                </a:solidFill>
              </a:rPr>
              <a:t>SLA</a:t>
            </a:r>
            <a:endParaRPr dirty="0">
              <a:solidFill>
                <a:srgbClr val="0B215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F98CA-28A4-47A1-A9B4-43D33897B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8" y="1365359"/>
            <a:ext cx="11088499" cy="534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444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 dirty="0"/>
          </a:p>
        </p:txBody>
      </p:sp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DE2304"/>
                </a:solidFill>
              </a:defRPr>
            </a:pPr>
            <a:r>
              <a:rPr dirty="0"/>
              <a:t>Business service </a:t>
            </a:r>
            <a:r>
              <a:rPr dirty="0">
                <a:solidFill>
                  <a:srgbClr val="0B2156"/>
                </a:solidFill>
              </a:rPr>
              <a:t>monitoring - notes</a:t>
            </a:r>
          </a:p>
        </p:txBody>
      </p:sp>
      <p:sp>
        <p:nvSpPr>
          <p:cNvPr id="143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Many other additional features and improvements: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Define Business Service permissions for multi-tenant environments</a:t>
            </a:r>
          </a:p>
        </p:txBody>
      </p:sp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47" y="2399966"/>
            <a:ext cx="10043161" cy="2366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New audit log schema</a:t>
            </a:r>
          </a:p>
        </p:txBody>
      </p:sp>
      <p:sp>
        <p:nvSpPr>
          <p:cNvPr id="147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148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AAA2516-CA4A-7942-B7B7-50A149344172}"/>
              </a:ext>
            </a:extLst>
          </p:cNvPr>
          <p:cNvSpPr/>
          <p:nvPr/>
        </p:nvSpPr>
        <p:spPr>
          <a:xfrm>
            <a:off x="858518" y="5081047"/>
            <a:ext cx="6258719" cy="970961"/>
          </a:xfrm>
          <a:prstGeom prst="roundRect">
            <a:avLst/>
          </a:prstGeom>
          <a:gradFill>
            <a:gsLst>
              <a:gs pos="8000">
                <a:srgbClr val="002060"/>
              </a:gs>
              <a:gs pos="47000">
                <a:srgbClr val="0070C0">
                  <a:alpha val="50000"/>
                </a:srgbClr>
              </a:gs>
              <a:gs pos="81000">
                <a:srgbClr val="00B0F0">
                  <a:alpha val="49000"/>
                </a:srgbClr>
              </a:gs>
              <a:gs pos="100000">
                <a:srgbClr val="00B0F0">
                  <a:alpha val="72000"/>
                </a:srgbClr>
              </a:gs>
            </a:gsLst>
            <a:lin ang="72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LV" sz="18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3" name="freedom and integrity of monitoring"/>
          <p:cNvSpPr txBox="1">
            <a:spLocks noGrp="1"/>
          </p:cNvSpPr>
          <p:nvPr>
            <p:ph type="title"/>
          </p:nvPr>
        </p:nvSpPr>
        <p:spPr>
          <a:xfrm>
            <a:off x="858518" y="3413988"/>
            <a:ext cx="5480835" cy="17780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 dirty="0"/>
              <a:t>What's new in</a:t>
            </a:r>
            <a:br>
              <a:rPr lang="en-US" sz="3200" dirty="0"/>
            </a:br>
            <a:r>
              <a:rPr sz="3200" dirty="0"/>
              <a:t>zabbix 6.0 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08CA7-C1E6-A94D-8D21-8921D574DB53}"/>
              </a:ext>
            </a:extLst>
          </p:cNvPr>
          <p:cNvSpPr txBox="1"/>
          <p:nvPr/>
        </p:nvSpPr>
        <p:spPr>
          <a:xfrm>
            <a:off x="1909317" y="5191994"/>
            <a:ext cx="4577002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indent="-285750"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our microphones are muted</a:t>
            </a:r>
            <a:endParaRPr lang="ru-LV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 your questions in Q&amp;A, not in the Chat</a:t>
            </a:r>
            <a:endParaRPr lang="ru-RU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00B0F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Chat for discussion, networking or applause</a:t>
            </a:r>
            <a:endParaRPr lang="ru-LV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61FC57-4484-304C-8468-F95B50B8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37" y="5273210"/>
            <a:ext cx="576228" cy="5762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New </a:t>
            </a:r>
            <a:r>
              <a:rPr dirty="0">
                <a:solidFill>
                  <a:srgbClr val="DE2304"/>
                </a:solidFill>
              </a:rPr>
              <a:t>Audit log schema – technical details</a:t>
            </a:r>
          </a:p>
        </p:txBody>
      </p:sp>
      <p:sp>
        <p:nvSpPr>
          <p:cNvPr id="151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822423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Many new changes had to be made under the hood when designing the new audit log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Zabbix 6.0 LTS introduces a new database structure for the Audit log</a:t>
            </a:r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Collision resistant IDs (CUID) will be used for ID generation to prevent audit log row locks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Audit log records will be added in bulk SQL requests</a:t>
            </a:r>
          </a:p>
          <a:p>
            <a:pPr>
              <a:lnSpc>
                <a:spcPct val="110000"/>
              </a:lnSpc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Introducing Recordset ID column. This will help users recognize which changes have been made in a particular operation</a:t>
            </a:r>
          </a:p>
        </p:txBody>
      </p:sp>
      <p:sp>
        <p:nvSpPr>
          <p:cNvPr id="152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 dirty="0"/>
          </a:p>
        </p:txBody>
      </p:sp>
      <p:sp>
        <p:nvSpPr>
          <p:cNvPr id="155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New </a:t>
            </a:r>
            <a:r>
              <a:rPr dirty="0">
                <a:solidFill>
                  <a:srgbClr val="DE2304"/>
                </a:solidFill>
              </a:rPr>
              <a:t>Audit log schema – Example</a:t>
            </a:r>
          </a:p>
        </p:txBody>
      </p:sp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81" y="1492979"/>
            <a:ext cx="10160238" cy="5066147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New </a:t>
            </a:r>
            <a:r>
              <a:rPr dirty="0">
                <a:solidFill>
                  <a:srgbClr val="DE2304"/>
                </a:solidFill>
              </a:rPr>
              <a:t>Audit log schema</a:t>
            </a:r>
          </a:p>
        </p:txBody>
      </p:sp>
      <p:sp>
        <p:nvSpPr>
          <p:cNvPr id="159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701070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goal of the Zabbix 6.0 LTS audit log rework is to make a reliable and detailed audit log which would provide logging for both Frontend and Zabbix server 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Detailed logging of both Zabbix frontend and Zabbix server records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Designed with minimal performance impact in mind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Accessible via Zabbix API</a:t>
            </a:r>
          </a:p>
          <a:p>
            <a:pPr>
              <a:lnSpc>
                <a:spcPct val="110000"/>
              </a:lnSpc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Implementing the new audit log schema is an ongoing effort – further improvements will be done throughout Zabbix update life-cycle</a:t>
            </a:r>
          </a:p>
        </p:txBody>
      </p:sp>
      <p:sp>
        <p:nvSpPr>
          <p:cNvPr id="160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Machine learning</a:t>
            </a:r>
          </a:p>
        </p:txBody>
      </p:sp>
      <p:sp>
        <p:nvSpPr>
          <p:cNvPr id="163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164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04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 dirty="0"/>
          </a:p>
        </p:txBody>
      </p:sp>
      <p:sp>
        <p:nvSpPr>
          <p:cNvPr id="167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Machine learning </a:t>
            </a:r>
            <a:r>
              <a:rPr dirty="0">
                <a:solidFill>
                  <a:srgbClr val="DE2304"/>
                </a:solidFill>
              </a:rPr>
              <a:t>trend functions</a:t>
            </a:r>
          </a:p>
        </p:txBody>
      </p:sp>
      <p:sp>
        <p:nvSpPr>
          <p:cNvPr id="168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new baseline monitoring and anomaly detection trend functions allow you to avoid static threshold creation and detect problems in a dynamic manner:</a:t>
            </a:r>
          </a:p>
          <a:p>
            <a:pPr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New trend functions – </a:t>
            </a:r>
            <a:r>
              <a:rPr b="1" i="1" dirty="0"/>
              <a:t>baselinewma</a:t>
            </a:r>
            <a:r>
              <a:rPr dirty="0"/>
              <a:t> and </a:t>
            </a:r>
            <a:r>
              <a:rPr b="1" i="1" dirty="0"/>
              <a:t>baselinedev</a:t>
            </a:r>
            <a:r>
              <a:rPr dirty="0"/>
              <a:t> allow you to calculate baselines of your metrics as well as detect deviations from 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E4214-50AA-40DD-8F00-97869E33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7" y="2871866"/>
            <a:ext cx="10972800" cy="36714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 dirty="0"/>
          </a:p>
        </p:txBody>
      </p:sp>
      <p:sp>
        <p:nvSpPr>
          <p:cNvPr id="172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Machine learning </a:t>
            </a:r>
            <a:r>
              <a:rPr dirty="0">
                <a:solidFill>
                  <a:srgbClr val="DE2304"/>
                </a:solidFill>
              </a:rPr>
              <a:t>trend functions</a:t>
            </a:r>
          </a:p>
        </p:txBody>
      </p:sp>
      <p:sp>
        <p:nvSpPr>
          <p:cNvPr id="173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new baseline monitoring and anomaly detection trend functions allow you to avoid static threshold creation and detect problems in a dynamic manner: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New trend function - </a:t>
            </a:r>
            <a:r>
              <a:rPr b="1" i="1" dirty="0"/>
              <a:t>trendstl</a:t>
            </a:r>
            <a:r>
              <a:rPr dirty="0"/>
              <a:t>, allows you to detect anomalous metric behavior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Ability to specify anomaly detection deviation algorithm and seasonality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8684F-DDF0-48E3-8A4F-BA5D6EE62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7" y="2836140"/>
            <a:ext cx="9171836" cy="39332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lang="lv-LV" dirty="0"/>
              <a:t>Kubernetes monitoring</a:t>
            </a:r>
            <a:endParaRPr dirty="0"/>
          </a:p>
        </p:txBody>
      </p:sp>
      <p:sp>
        <p:nvSpPr>
          <p:cNvPr id="163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164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</a:t>
            </a:r>
            <a:r>
              <a:rPr lang="lv-LV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4566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Kubernetes</a:t>
            </a:r>
            <a:r>
              <a:rPr dirty="0"/>
              <a:t> </a:t>
            </a:r>
            <a:r>
              <a:rPr lang="lv-LV" dirty="0">
                <a:solidFill>
                  <a:srgbClr val="DE2304"/>
                </a:solidFill>
              </a:rPr>
              <a:t>Monitoring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159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701070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templates for discovering and monitoring Kubernetes nodes and pods: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Automatic discovery of Kubernetes nodes and pods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Discover and monitor node capacity, information, request and other metrics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Discover and monitor pod condition metrics, status and uptime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Metrics are collected agentlessly by communicating with the Kubernetes API</a:t>
            </a:r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  <p:sp>
        <p:nvSpPr>
          <p:cNvPr id="160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1948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 dirty="0"/>
          </a:p>
        </p:txBody>
      </p:sp>
      <p:sp>
        <p:nvSpPr>
          <p:cNvPr id="172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Kubernetes </a:t>
            </a:r>
            <a:r>
              <a:rPr lang="lv-LV" dirty="0">
                <a:solidFill>
                  <a:srgbClr val="DE2304"/>
                </a:solidFill>
              </a:rPr>
              <a:t>Monitoring</a:t>
            </a:r>
            <a:endParaRPr dirty="0">
              <a:solidFill>
                <a:srgbClr val="DE230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3A22D-ED7F-4747-BB25-29EAA63D5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7" y="1297745"/>
            <a:ext cx="8940798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867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Kubernetes</a:t>
            </a:r>
            <a:r>
              <a:rPr dirty="0"/>
              <a:t> </a:t>
            </a:r>
            <a:r>
              <a:rPr lang="lv-LV" dirty="0">
                <a:solidFill>
                  <a:srgbClr val="DE2304"/>
                </a:solidFill>
              </a:rPr>
              <a:t>Monitoring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159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701070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templates for discovering and monitoring Kubernetes components such as: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API servers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Kubelet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Controller manager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Replicasets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Scheduler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And more</a:t>
            </a:r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Metrics are collected agentlessly by communicating with the Kubernetes API</a:t>
            </a:r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  <p:sp>
        <p:nvSpPr>
          <p:cNvPr id="160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1220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</a:t>
            </a:r>
            <a:r>
              <a:rPr dirty="0">
                <a:solidFill>
                  <a:srgbClr val="DE2304"/>
                </a:solidFill>
              </a:rPr>
              <a:t>6.0 LTS</a:t>
            </a:r>
          </a:p>
        </p:txBody>
      </p:sp>
      <p:sp>
        <p:nvSpPr>
          <p:cNvPr id="76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246049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tabLst>
                <a:tab pos="1866900" algn="l"/>
              </a:tabLst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Many of Zabbix 6.0 LTS features are </a:t>
            </a:r>
            <a:r>
              <a:rPr lang="lv-LV"/>
              <a:t>focused </a:t>
            </a:r>
            <a:r>
              <a:rPr dirty="0"/>
              <a:t>on solving complex enterprise-</a:t>
            </a:r>
            <a:r>
              <a:rPr lang="lv-LV" dirty="0"/>
              <a:t>level</a:t>
            </a:r>
            <a:r>
              <a:rPr dirty="0"/>
              <a:t> requirements.</a:t>
            </a:r>
          </a:p>
          <a:p>
            <a:pPr marL="0" indent="0">
              <a:buSzTx/>
              <a:buNone/>
              <a:tabLst>
                <a:tab pos="1866900" algn="l"/>
              </a:tabLst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Zabbix 6.0 focuses on:</a:t>
            </a:r>
          </a:p>
          <a:p>
            <a:pPr marL="444500" indent="-444500"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Solving enterprise level security and redundancy requirements</a:t>
            </a:r>
          </a:p>
          <a:p>
            <a:pPr marL="444500" indent="-444500"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Improving performance for large Zabbix instances</a:t>
            </a:r>
          </a:p>
          <a:p>
            <a:pPr marL="444500" indent="-444500">
              <a:lnSpc>
                <a:spcPct val="10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Providing additional value to different types of Zabbix users – DevOps and ITOps teams, Business process owner, Managers</a:t>
            </a:r>
          </a:p>
          <a:p>
            <a:pPr marL="444500" indent="-444500"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Further extending Zabbix monitoring and data collection capabilities</a:t>
            </a:r>
          </a:p>
          <a:p>
            <a:pPr marL="444500" indent="-444500"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Continued delivery of official integrations with 3rd party systems</a:t>
            </a:r>
          </a:p>
        </p:txBody>
      </p:sp>
      <p:sp>
        <p:nvSpPr>
          <p:cNvPr id="7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139014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Kubernetes</a:t>
            </a:r>
            <a:r>
              <a:rPr dirty="0"/>
              <a:t> </a:t>
            </a:r>
            <a:r>
              <a:rPr lang="lv-LV" dirty="0">
                <a:solidFill>
                  <a:srgbClr val="DE2304"/>
                </a:solidFill>
              </a:rPr>
              <a:t>Monitoring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159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701070" cy="511690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  <p:sp>
        <p:nvSpPr>
          <p:cNvPr id="160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881D9-D81E-464A-B632-DADCC9BD0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7" y="1387490"/>
            <a:ext cx="9096715" cy="51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6259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New ways to visualize your data</a:t>
            </a:r>
          </a:p>
        </p:txBody>
      </p:sp>
      <p:sp>
        <p:nvSpPr>
          <p:cNvPr id="177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178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</a:t>
            </a:r>
            <a:r>
              <a:rPr lang="lv-LV" dirty="0"/>
              <a:t>6</a:t>
            </a:r>
            <a:endParaRPr dirty="0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New </a:t>
            </a:r>
            <a:r>
              <a:rPr dirty="0">
                <a:solidFill>
                  <a:srgbClr val="DE2304"/>
                </a:solidFill>
              </a:rPr>
              <a:t>Dashboard widgets</a:t>
            </a:r>
          </a:p>
        </p:txBody>
      </p:sp>
      <p:sp>
        <p:nvSpPr>
          <p:cNvPr id="181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090524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new widgets introduced in Zabbix 6.0 grant you many new ways to display information about your environment:</a:t>
            </a:r>
          </a:p>
          <a:p>
            <a:pPr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widgets such as Top hosts, Single item, Geomaps</a:t>
            </a:r>
          </a:p>
          <a:p>
            <a:pPr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SLA report widget displays the current SLA for services filtered by service tags</a:t>
            </a:r>
            <a:endParaRPr lang="lv-LV" dirty="0"/>
          </a:p>
          <a:p>
            <a:pPr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/>
              <a:t>All new widgets </a:t>
            </a:r>
            <a:r>
              <a:rPr lang="lv-LV" dirty="0"/>
              <a:t>are highly customizable</a:t>
            </a:r>
          </a:p>
          <a:p>
            <a:pPr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</p:txBody>
      </p:sp>
      <p:sp>
        <p:nvSpPr>
          <p:cNvPr id="182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 dirty="0"/>
          </a:p>
        </p:txBody>
      </p:sp>
      <p:sp>
        <p:nvSpPr>
          <p:cNvPr id="185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New </a:t>
            </a:r>
            <a:r>
              <a:rPr dirty="0">
                <a:solidFill>
                  <a:srgbClr val="DE2304"/>
                </a:solidFill>
              </a:rPr>
              <a:t>Dashboard widgets</a:t>
            </a:r>
          </a:p>
        </p:txBody>
      </p:sp>
      <p:sp>
        <p:nvSpPr>
          <p:cNvPr id="186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The single item widget allows you to display values for a single metric</a:t>
            </a:r>
          </a:p>
        </p:txBody>
      </p:sp>
      <p:pic>
        <p:nvPicPr>
          <p:cNvPr id="18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072" y="2038264"/>
            <a:ext cx="7815856" cy="4396420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 dirty="0"/>
          </a:p>
        </p:txBody>
      </p:sp>
      <p:sp>
        <p:nvSpPr>
          <p:cNvPr id="185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New </a:t>
            </a:r>
            <a:r>
              <a:rPr dirty="0">
                <a:solidFill>
                  <a:srgbClr val="DE2304"/>
                </a:solidFill>
              </a:rPr>
              <a:t>Dashboard widgets</a:t>
            </a:r>
          </a:p>
        </p:txBody>
      </p:sp>
      <p:sp>
        <p:nvSpPr>
          <p:cNvPr id="186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en-GB" dirty="0"/>
              <a:t>The Top hosts widget can be used to display a list of Top N or Bottom N hosts sorted by an item value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5CC9A-B9C5-4632-9E99-D414FA4EA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7" y="1892736"/>
            <a:ext cx="10084210" cy="487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999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 dirty="0"/>
          </a:p>
        </p:txBody>
      </p:sp>
      <p:sp>
        <p:nvSpPr>
          <p:cNvPr id="190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Introducing - </a:t>
            </a:r>
            <a:r>
              <a:rPr dirty="0">
                <a:solidFill>
                  <a:srgbClr val="DE2304"/>
                </a:solidFill>
              </a:rPr>
              <a:t>Geomaps</a:t>
            </a:r>
          </a:p>
        </p:txBody>
      </p:sp>
      <p:sp>
        <p:nvSpPr>
          <p:cNvPr id="191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Now Zabbix users have the ability to see their host location on a geographical map in their dashboard</a:t>
            </a:r>
            <a:r>
              <a:rPr lang="lv-LV" dirty="0"/>
              <a:t>:</a:t>
            </a:r>
            <a:endParaRPr dirty="0"/>
          </a:p>
          <a:p>
            <a:pPr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Multiple Geomap providers, such as: OpenStreetMap, OpenTopoMap, USGS  US Topo and others</a:t>
            </a:r>
          </a:p>
        </p:txBody>
      </p:sp>
      <p:pic>
        <p:nvPicPr>
          <p:cNvPr id="19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46" y="2574674"/>
            <a:ext cx="8473508" cy="4038056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 dirty="0"/>
          </a:p>
        </p:txBody>
      </p:sp>
      <p:sp>
        <p:nvSpPr>
          <p:cNvPr id="195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Introducing - </a:t>
            </a:r>
            <a:r>
              <a:rPr dirty="0">
                <a:solidFill>
                  <a:srgbClr val="DE2304"/>
                </a:solidFill>
              </a:rPr>
              <a:t>Geomaps</a:t>
            </a:r>
          </a:p>
        </p:txBody>
      </p:sp>
      <p:sp>
        <p:nvSpPr>
          <p:cNvPr id="196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Now Zabbix users have the ability to see their host location on a geographical map in their dashboard</a:t>
            </a:r>
            <a:r>
              <a:rPr lang="lv-LV" dirty="0"/>
              <a:t>: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host coordinates are provided in the host inventory fields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Filter by host groups and tags</a:t>
            </a:r>
          </a:p>
        </p:txBody>
      </p:sp>
      <p:pic>
        <p:nvPicPr>
          <p:cNvPr id="19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03" y="3125826"/>
            <a:ext cx="5490794" cy="3364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dirty="0"/>
              <a:t>Zabbix agent – improvements and new items</a:t>
            </a:r>
          </a:p>
        </p:txBody>
      </p:sp>
      <p:sp>
        <p:nvSpPr>
          <p:cNvPr id="200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201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</a:t>
            </a:r>
            <a:r>
              <a:rPr lang="lv-LV" dirty="0"/>
              <a:t>7</a:t>
            </a:r>
            <a:endParaRPr dirty="0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New </a:t>
            </a:r>
            <a:r>
              <a:rPr lang="lv-LV" dirty="0">
                <a:solidFill>
                  <a:srgbClr val="DE2304"/>
                </a:solidFill>
              </a:rPr>
              <a:t>Zabbix agent i</a:t>
            </a:r>
            <a:r>
              <a:rPr dirty="0">
                <a:solidFill>
                  <a:srgbClr val="DE2304"/>
                </a:solidFill>
              </a:rPr>
              <a:t>tems</a:t>
            </a:r>
          </a:p>
        </p:txBody>
      </p:sp>
      <p:sp>
        <p:nvSpPr>
          <p:cNvPr id="204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277527" cy="51169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Multiple new items have been added for both Zabbix Agent And Zabbix Agent2. These items give you the ability to: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Obtain additional file information such as file owner and file permissions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Collect agent host metadata as a metric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Collect Zabbix agent variant (agent or agent2) as a metric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</a:t>
            </a:r>
            <a:r>
              <a:rPr lang="lv-LV" b="1" dirty="0"/>
              <a:t>sy</a:t>
            </a:r>
            <a:r>
              <a:rPr lang="lv-LV" b="1" i="1" dirty="0"/>
              <a:t>stem.hostname </a:t>
            </a:r>
            <a:r>
              <a:rPr lang="lv-LV" dirty="0"/>
              <a:t>parameter for returning the short hostname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Count matching TCP/UDP sockets</a:t>
            </a:r>
          </a:p>
          <a:p>
            <a:pPr>
              <a:lnSpc>
                <a:spcPct val="110000"/>
              </a:lnSpc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You can now natively monitor your SSL/TLS certificates with a new Zabbix Agent2 item. The item can be used to validate a TLS/SSL certificate and provide you additional certificate details.</a:t>
            </a:r>
            <a:endParaRPr lang="lv-LV" dirty="0"/>
          </a:p>
          <a:p>
            <a:pPr marL="0" indent="0">
              <a:lnSpc>
                <a:spcPct val="110000"/>
              </a:lnSpc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  <p:sp>
        <p:nvSpPr>
          <p:cNvPr id="205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 dirty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agent </a:t>
            </a:r>
            <a:r>
              <a:rPr dirty="0">
                <a:solidFill>
                  <a:srgbClr val="DE2304"/>
                </a:solidFill>
              </a:rPr>
              <a:t>improvements</a:t>
            </a:r>
          </a:p>
        </p:txBody>
      </p:sp>
      <p:sp>
        <p:nvSpPr>
          <p:cNvPr id="204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277527" cy="51169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Zabbix agent and Zabbix agent2 have received significant improvements: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Zabbix </a:t>
            </a:r>
            <a:r>
              <a:rPr lang="lv-LV" dirty="0"/>
              <a:t>a</a:t>
            </a:r>
            <a:r>
              <a:rPr lang="en-GB" dirty="0"/>
              <a:t>gent2 now supports loading stand-alone plugins without having to recompile Zabbix </a:t>
            </a:r>
            <a:r>
              <a:rPr lang="lv-LV" dirty="0"/>
              <a:t>a</a:t>
            </a:r>
            <a:r>
              <a:rPr lang="en-GB" dirty="0"/>
              <a:t>gent2.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It is now possible to reload user parameters without restarting the Zabbix agent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Support of persistent log monitoring state file to prevent log file re-reads under specific scenarios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The new optional parameter </a:t>
            </a:r>
            <a:r>
              <a:rPr lang="en-GB" b="1" i="1" dirty="0"/>
              <a:t>persistent_dir </a:t>
            </a:r>
            <a:r>
              <a:rPr lang="en-GB" dirty="0"/>
              <a:t>specifies a directory for storing this state of log[], log.count[], logrt[] or logrt.count[] item in a file. 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Each Zabbix agent 2 plugin now has a separate configuration file</a:t>
            </a:r>
          </a:p>
        </p:txBody>
      </p:sp>
      <p:sp>
        <p:nvSpPr>
          <p:cNvPr id="205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0026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Zabbix server High availability Cluster</a:t>
            </a:r>
          </a:p>
        </p:txBody>
      </p:sp>
      <p:sp>
        <p:nvSpPr>
          <p:cNvPr id="80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81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01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Custom zabbix password complexity requirements</a:t>
            </a:r>
          </a:p>
        </p:txBody>
      </p:sp>
      <p:sp>
        <p:nvSpPr>
          <p:cNvPr id="208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209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</a:t>
            </a:r>
            <a:r>
              <a:rPr lang="lv-LV" dirty="0"/>
              <a:t>8</a:t>
            </a:r>
            <a:endParaRPr dirty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 dirty="0"/>
          </a:p>
        </p:txBody>
      </p:sp>
      <p:sp>
        <p:nvSpPr>
          <p:cNvPr id="212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</a:t>
            </a:r>
            <a:r>
              <a:rPr dirty="0">
                <a:solidFill>
                  <a:srgbClr val="DE2304"/>
                </a:solidFill>
              </a:rPr>
              <a:t>password complexity requirements</a:t>
            </a:r>
          </a:p>
        </p:txBody>
      </p:sp>
      <p:sp>
        <p:nvSpPr>
          <p:cNvPr id="213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Zabbix Super admins now have the ability to define the password complexity requirements. Now you can: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Set the minimum password length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Define password character requirements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Mitigate the risk of a dictionary attack by prohibiting the usage of the most common password strings.</a:t>
            </a: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90" y="3684277"/>
            <a:ext cx="4960620" cy="278044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Ui/ux improvements</a:t>
            </a:r>
          </a:p>
        </p:txBody>
      </p:sp>
      <p:sp>
        <p:nvSpPr>
          <p:cNvPr id="217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218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0</a:t>
            </a:r>
            <a:r>
              <a:rPr lang="lv-LV" dirty="0"/>
              <a:t>9</a:t>
            </a:r>
            <a:endParaRPr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 dirty="0"/>
          </a:p>
        </p:txBody>
      </p:sp>
      <p:sp>
        <p:nvSpPr>
          <p:cNvPr id="221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UI/UX </a:t>
            </a:r>
            <a:r>
              <a:rPr dirty="0">
                <a:solidFill>
                  <a:srgbClr val="DE2304"/>
                </a:solidFill>
              </a:rPr>
              <a:t>Improvements</a:t>
            </a:r>
          </a:p>
        </p:txBody>
      </p:sp>
      <p:sp>
        <p:nvSpPr>
          <p:cNvPr id="222" name="Text Placeholder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Multiple UI/UX improvements have been added, based on the community feedback</a:t>
            </a:r>
            <a:r>
              <a:rPr lang="lv-LV" dirty="0"/>
              <a:t>: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Create hosts directly from 'Monitoring' - 'Hosts'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Templates can now be assigned in the main Host creation tab</a:t>
            </a:r>
          </a:p>
        </p:txBody>
      </p:sp>
      <p:pic>
        <p:nvPicPr>
          <p:cNvPr id="22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13" y="2900800"/>
            <a:ext cx="7898974" cy="3576014"/>
          </a:xfrm>
          <a:prstGeom prst="rect">
            <a:avLst/>
          </a:prstGeom>
          <a:ln w="12700">
            <a:solidFill>
              <a:srgbClr val="DDDDDD"/>
            </a:solidFill>
          </a:ln>
        </p:spPr>
      </p:pic>
      <p:sp>
        <p:nvSpPr>
          <p:cNvPr id="224" name="Rectangle 7"/>
          <p:cNvSpPr/>
          <p:nvPr/>
        </p:nvSpPr>
        <p:spPr>
          <a:xfrm>
            <a:off x="3429515" y="4080428"/>
            <a:ext cx="3423787" cy="28307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 dirty="0"/>
          </a:p>
        </p:txBody>
      </p:sp>
      <p:sp>
        <p:nvSpPr>
          <p:cNvPr id="227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UI/UX </a:t>
            </a:r>
            <a:r>
              <a:rPr dirty="0">
                <a:solidFill>
                  <a:srgbClr val="DE2304"/>
                </a:solidFill>
              </a:rPr>
              <a:t>Improvements</a:t>
            </a:r>
            <a:r>
              <a:rPr lang="lv-LV" dirty="0">
                <a:solidFill>
                  <a:srgbClr val="DE2304"/>
                </a:solidFill>
              </a:rPr>
              <a:t> – Services section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28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23144"/>
            <a:ext cx="10972800" cy="511690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New Services sections for business service, SLA, SLA report and service action configuration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default type of information for items will now be selected automatically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21436-AB19-4E6E-9F02-245CFD410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08282"/>
            <a:ext cx="7009380" cy="4249717"/>
          </a:xfrm>
          <a:prstGeom prst="rect">
            <a:avLst/>
          </a:prstGeom>
        </p:spPr>
      </p:pic>
      <p:sp>
        <p:nvSpPr>
          <p:cNvPr id="230" name="Rectangle 12"/>
          <p:cNvSpPr/>
          <p:nvPr/>
        </p:nvSpPr>
        <p:spPr>
          <a:xfrm>
            <a:off x="606827" y="3755112"/>
            <a:ext cx="1585957" cy="145130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475726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 dirty="0"/>
          </a:p>
        </p:txBody>
      </p:sp>
      <p:sp>
        <p:nvSpPr>
          <p:cNvPr id="227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UI/UX </a:t>
            </a:r>
            <a:r>
              <a:rPr dirty="0">
                <a:solidFill>
                  <a:srgbClr val="DE2304"/>
                </a:solidFill>
              </a:rPr>
              <a:t>Improvements</a:t>
            </a:r>
            <a:r>
              <a:rPr lang="lv-LV" dirty="0">
                <a:solidFill>
                  <a:srgbClr val="DE2304"/>
                </a:solidFill>
              </a:rPr>
              <a:t> - Graphs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28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23144"/>
            <a:ext cx="10972800" cy="511690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i="1" dirty="0"/>
              <a:t>Monitoring – Hosts – Graphs </a:t>
            </a:r>
            <a:r>
              <a:rPr lang="lv-LV" dirty="0"/>
              <a:t>section has been redesigned for better UX and performance</a:t>
            </a:r>
            <a:endParaRPr lang="en-GB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0E49E-2214-4134-A36E-510EA90C0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77673"/>
            <a:ext cx="9719473" cy="43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9577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 dirty="0"/>
          </a:p>
        </p:txBody>
      </p:sp>
      <p:sp>
        <p:nvSpPr>
          <p:cNvPr id="227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UI/UX </a:t>
            </a:r>
            <a:r>
              <a:rPr dirty="0">
                <a:solidFill>
                  <a:srgbClr val="DE2304"/>
                </a:solidFill>
              </a:rPr>
              <a:t>Improvements</a:t>
            </a:r>
            <a:r>
              <a:rPr lang="lv-LV" dirty="0">
                <a:solidFill>
                  <a:srgbClr val="DE2304"/>
                </a:solidFill>
              </a:rPr>
              <a:t> – Latest data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28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23144"/>
            <a:ext cx="10972800" cy="511690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Added the ability to save named filters and use subfilters in Latest data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en-GB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C846E-3968-4403-8194-1CD3C1AC1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07862"/>
            <a:ext cx="8619565" cy="48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0628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New templates and integrations</a:t>
            </a:r>
          </a:p>
        </p:txBody>
      </p:sp>
      <p:sp>
        <p:nvSpPr>
          <p:cNvPr id="233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234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lv-LV" dirty="0"/>
              <a:t>10</a:t>
            </a:r>
            <a:endParaRPr dirty="0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New </a:t>
            </a:r>
            <a:r>
              <a:rPr dirty="0">
                <a:solidFill>
                  <a:srgbClr val="DE2304"/>
                </a:solidFill>
              </a:rPr>
              <a:t>Templates and integrations</a:t>
            </a:r>
          </a:p>
        </p:txBody>
      </p:sp>
      <p:sp>
        <p:nvSpPr>
          <p:cNvPr id="237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743098" cy="51169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Zabbix 6.0 comes pre-packaged with many new templates for the most popular vendors:</a:t>
            </a:r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  <a:p>
            <a:pPr marL="0" indent="0">
              <a:lnSpc>
                <a:spcPct val="110000"/>
              </a:lnSpc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Zabbix 6.0 also brings a new GitHub webhook integration which allows you to generate GitHub issues based on Zabbix events!</a:t>
            </a:r>
          </a:p>
        </p:txBody>
      </p:sp>
      <p:sp>
        <p:nvSpPr>
          <p:cNvPr id="238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BF716B-14F2-4E25-B279-6A28E5BBFDE0}"/>
              </a:ext>
            </a:extLst>
          </p:cNvPr>
          <p:cNvSpPr txBox="1"/>
          <p:nvPr/>
        </p:nvSpPr>
        <p:spPr>
          <a:xfrm>
            <a:off x="606828" y="2208619"/>
            <a:ext cx="7743098" cy="2585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2" spcCol="38100" rtlCol="0" anchor="t">
            <a:spAutoFit/>
          </a:bodyPr>
          <a:lstStyle/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f5 BIG-IP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Cisco ASAv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HPE ProLiant servers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Cloudflare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InfluxDB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Travis CI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Dell PowerEdge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pfSense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Kubernetes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Mikrotik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Nginx Plus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VM</a:t>
            </a:r>
            <a:r>
              <a:rPr lang="lv-LV" dirty="0"/>
              <a:t>w</a:t>
            </a:r>
            <a:r>
              <a:rPr lang="en-GB" dirty="0"/>
              <a:t>are SD-WAN VeloCloud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GridGain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Systemd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Updates to</a:t>
            </a:r>
            <a:r>
              <a:rPr dirty="0"/>
              <a:t> </a:t>
            </a:r>
            <a:r>
              <a:rPr dirty="0">
                <a:solidFill>
                  <a:srgbClr val="DE2304"/>
                </a:solidFill>
              </a:rPr>
              <a:t>Templates and integrations</a:t>
            </a:r>
          </a:p>
        </p:txBody>
      </p:sp>
      <p:sp>
        <p:nvSpPr>
          <p:cNvPr id="237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7743098" cy="51169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Zabbix 6.0 </a:t>
            </a:r>
            <a:r>
              <a:rPr lang="lv-LV" dirty="0"/>
              <a:t>also brings improvements to the existing set of templates and integrations:</a:t>
            </a:r>
            <a:endParaRPr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All of the official Zabbix templates are now stand-alone and do not require importing additional template dependencies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HA node discovery and monitoring for Zabbix server health/Remote Zabbix server health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Updated Zabbix proxy templates according to the latest guidelines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Added CPU usage metrics to Docker template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Added new tags to all official templates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Fixed item value maps for VMware templates</a:t>
            </a:r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dirty="0"/>
          </a:p>
        </p:txBody>
      </p:sp>
      <p:sp>
        <p:nvSpPr>
          <p:cNvPr id="238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61219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139014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 dirty="0"/>
          </a:p>
        </p:txBody>
      </p:sp>
      <p:sp>
        <p:nvSpPr>
          <p:cNvPr id="84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Server </a:t>
            </a:r>
            <a:r>
              <a:rPr dirty="0">
                <a:solidFill>
                  <a:srgbClr val="DE2304"/>
                </a:solidFill>
              </a:rPr>
              <a:t>high availability cluster</a:t>
            </a:r>
          </a:p>
        </p:txBody>
      </p:sp>
      <p:sp>
        <p:nvSpPr>
          <p:cNvPr id="85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/>
              <a:t>Zabbix administrators now have the ability to define Zabbix server HA clusters: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Define one or multiple redundant nodes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All nodes use the same database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Ability to define the failover delay period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Zabbix server nodes send their heartbeat to the Zabbix database every 5 seconds</a:t>
            </a:r>
          </a:p>
        </p:txBody>
      </p:sp>
      <p:pic>
        <p:nvPicPr>
          <p:cNvPr id="8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95" y="3558643"/>
            <a:ext cx="11282410" cy="2723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1"/>
          <p:cNvSpPr txBox="1">
            <a:spLocks noGrp="1"/>
          </p:cNvSpPr>
          <p:nvPr>
            <p:ph type="title"/>
          </p:nvPr>
        </p:nvSpPr>
        <p:spPr>
          <a:xfrm>
            <a:off x="969286" y="2563315"/>
            <a:ext cx="5780589" cy="1113770"/>
          </a:xfrm>
          <a:prstGeom prst="rect">
            <a:avLst/>
          </a:prstGeom>
        </p:spPr>
        <p:txBody>
          <a:bodyPr/>
          <a:lstStyle/>
          <a:p>
            <a:r>
              <a:rPr dirty="0"/>
              <a:t>Other changes and improvements</a:t>
            </a:r>
          </a:p>
        </p:txBody>
      </p:sp>
      <p:sp>
        <p:nvSpPr>
          <p:cNvPr id="241" name="Written in Go language.…"/>
          <p:cNvSpPr txBox="1">
            <a:spLocks noGrp="1"/>
          </p:cNvSpPr>
          <p:nvPr>
            <p:ph type="body" sz="quarter" idx="1"/>
          </p:nvPr>
        </p:nvSpPr>
        <p:spPr>
          <a:xfrm>
            <a:off x="1025646" y="4494360"/>
            <a:ext cx="7274546" cy="18836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cap="all"/>
            </a:pPr>
            <a:endParaRPr dirty="0"/>
          </a:p>
        </p:txBody>
      </p:sp>
      <p:sp>
        <p:nvSpPr>
          <p:cNvPr id="242" name="Text Placehold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lv-LV" dirty="0"/>
              <a:t>11</a:t>
            </a:r>
            <a:endParaRPr dirty="0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r>
              <a:rPr lang="lv-LV" dirty="0"/>
              <a:t>Vmware monitoring</a:t>
            </a:r>
            <a:r>
              <a:rPr dirty="0"/>
              <a:t> </a:t>
            </a:r>
            <a:r>
              <a:rPr dirty="0">
                <a:solidFill>
                  <a:srgbClr val="DE2304"/>
                </a:solidFill>
              </a:rPr>
              <a:t>improvements</a:t>
            </a:r>
          </a:p>
        </p:txBody>
      </p:sp>
      <p:sp>
        <p:nvSpPr>
          <p:cNvPr id="245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039591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Multiple improvements have been made to existing VMware items. Support for new items has also been added:</a:t>
            </a:r>
            <a:endParaRPr dirty="0"/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Improved data collection for VMware performance counters that return percentage values</a:t>
            </a:r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Collect VMware hypervisor HW vendor state sensors with </a:t>
            </a:r>
            <a:r>
              <a:rPr lang="lv-LV" b="1" i="1" dirty="0"/>
              <a:t>vmware.hv.sensors.get</a:t>
            </a:r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Collect VMware hypervisor maintenance status with </a:t>
            </a:r>
            <a:r>
              <a:rPr lang="lv-LV" b="1" i="1" dirty="0"/>
              <a:t>vmware.hv.maintenance</a:t>
            </a:r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Imporved the behavior of the </a:t>
            </a:r>
            <a:r>
              <a:rPr lang="lv-LV" b="1" i="1" dirty="0"/>
              <a:t>skip </a:t>
            </a:r>
            <a:r>
              <a:rPr lang="lv-LV" dirty="0"/>
              <a:t>parmeter for the </a:t>
            </a:r>
            <a:r>
              <a:rPr lang="lv-LV" b="1" i="1" dirty="0"/>
              <a:t>vmware.eventlog</a:t>
            </a:r>
            <a:r>
              <a:rPr lang="lv-LV" b="1" dirty="0"/>
              <a:t> </a:t>
            </a:r>
            <a:r>
              <a:rPr lang="lv-LV" dirty="0"/>
              <a:t>key</a:t>
            </a:r>
            <a:endParaRPr b="1" dirty="0"/>
          </a:p>
        </p:txBody>
      </p:sp>
      <p:sp>
        <p:nvSpPr>
          <p:cNvPr id="24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36370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r>
              <a:rPr lang="lv-LV" dirty="0"/>
              <a:t>New</a:t>
            </a:r>
            <a:r>
              <a:rPr dirty="0"/>
              <a:t> </a:t>
            </a:r>
            <a:r>
              <a:rPr lang="lv-LV" dirty="0">
                <a:solidFill>
                  <a:srgbClr val="DE2304"/>
                </a:solidFill>
              </a:rPr>
              <a:t>History functions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45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039591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Multiple new history functions have been added:</a:t>
            </a:r>
            <a:endParaRPr dirty="0"/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Detect continuous increase or decrease of values with new monotonic history functions</a:t>
            </a:r>
            <a:r>
              <a:rPr lang="lv-LV" dirty="0"/>
              <a:t> – </a:t>
            </a:r>
            <a:r>
              <a:rPr lang="lv-LV" b="1" i="1" dirty="0"/>
              <a:t>monodec(), monoinc()</a:t>
            </a:r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Count the number of changes in adjacent values with </a:t>
            </a:r>
            <a:r>
              <a:rPr lang="lv-LV" b="1" i="1" dirty="0"/>
              <a:t>changecount()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b="1" dirty="0"/>
          </a:p>
        </p:txBody>
      </p:sp>
      <p:sp>
        <p:nvSpPr>
          <p:cNvPr id="24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846282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r>
              <a:rPr lang="lv-LV" dirty="0"/>
              <a:t>New</a:t>
            </a:r>
            <a:r>
              <a:rPr lang="en-GB" dirty="0"/>
              <a:t> </a:t>
            </a:r>
            <a:r>
              <a:rPr lang="lv-LV" dirty="0">
                <a:solidFill>
                  <a:srgbClr val="DE2304"/>
                </a:solidFill>
              </a:rPr>
              <a:t>Aggregate functions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45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039591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Multiple new general use aggregate functions have been added:</a:t>
            </a:r>
            <a:endParaRPr dirty="0"/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Return the </a:t>
            </a:r>
            <a:r>
              <a:rPr lang="en-GB" dirty="0"/>
              <a:t>total number of values in an array returned by a foreach function </a:t>
            </a:r>
            <a:r>
              <a:rPr lang="lv-LV" dirty="0"/>
              <a:t> with </a:t>
            </a:r>
            <a:r>
              <a:rPr lang="lv-LV" b="1" i="1" dirty="0"/>
              <a:t>count()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Return the total number of currently enabled items</a:t>
            </a:r>
            <a:r>
              <a:rPr lang="lv-LV" dirty="0"/>
              <a:t> (as an integer)</a:t>
            </a:r>
            <a:r>
              <a:rPr lang="en-GB" dirty="0"/>
              <a:t> that match filter criteria with </a:t>
            </a:r>
            <a:r>
              <a:rPr lang="en-GB" b="1" i="1" dirty="0"/>
              <a:t>item_count </a:t>
            </a:r>
            <a:endParaRPr lang="lv-LV" dirty="0"/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3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Return the </a:t>
            </a:r>
            <a:r>
              <a:rPr lang="en-GB" dirty="0"/>
              <a:t>total number of currently enabled items</a:t>
            </a:r>
            <a:r>
              <a:rPr lang="lv-LV" dirty="0"/>
              <a:t> (as an array)</a:t>
            </a:r>
            <a:r>
              <a:rPr lang="en-GB" dirty="0"/>
              <a:t> that match filter criteria</a:t>
            </a:r>
            <a:r>
              <a:rPr lang="lv-LV" dirty="0"/>
              <a:t> with </a:t>
            </a:r>
            <a:r>
              <a:rPr lang="lv-LV" b="1" i="1" dirty="0"/>
              <a:t>exists_foreach</a:t>
            </a:r>
          </a:p>
        </p:txBody>
      </p:sp>
      <p:sp>
        <p:nvSpPr>
          <p:cNvPr id="24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319602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r>
              <a:rPr lang="lv-LV" dirty="0"/>
              <a:t>New</a:t>
            </a:r>
            <a:r>
              <a:rPr lang="en-GB" dirty="0"/>
              <a:t> </a:t>
            </a:r>
            <a:r>
              <a:rPr lang="lv-LV" dirty="0">
                <a:solidFill>
                  <a:srgbClr val="DE2304"/>
                </a:solidFill>
              </a:rPr>
              <a:t>prometheus</a:t>
            </a:r>
            <a:r>
              <a:rPr lang="lv-LV" dirty="0"/>
              <a:t> </a:t>
            </a:r>
            <a:r>
              <a:rPr lang="lv-LV" dirty="0">
                <a:solidFill>
                  <a:srgbClr val="DE2304"/>
                </a:solidFill>
              </a:rPr>
              <a:t>functions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45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039591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Multiple new aggregate and history functions have been added for Prometheus monitoring: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History functions: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Calculate rates for Prometheus monotonic counters with </a:t>
            </a:r>
            <a:r>
              <a:rPr lang="en-GB" b="1" i="1" dirty="0"/>
              <a:t>rate</a:t>
            </a:r>
            <a:r>
              <a:rPr lang="en-GB" b="1" dirty="0"/>
              <a:t>()</a:t>
            </a:r>
            <a:endParaRPr lang="lv-LV" b="1" dirty="0"/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b="1" dirty="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Aggregate functions:</a:t>
            </a:r>
            <a:endParaRPr lang="en-GB" dirty="0"/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Calculate percentile values from the buckets of Prometheus histograms with </a:t>
            </a:r>
            <a:r>
              <a:rPr lang="lv-LV" b="1" i="1" dirty="0"/>
              <a:t>bucket_percentile()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Calcualte quantile from values from buckets of Prometheus histograms with </a:t>
            </a:r>
            <a:r>
              <a:rPr lang="lv-LV" b="1" i="1" dirty="0"/>
              <a:t>histogram_quantile()</a:t>
            </a:r>
            <a:endParaRPr lang="lv-LV" dirty="0"/>
          </a:p>
          <a:p>
            <a:pPr>
              <a:lnSpc>
                <a:spcPct val="110000"/>
              </a:lnSpc>
              <a:spcBef>
                <a:spcPts val="1200"/>
              </a:spcBef>
              <a:buBlip>
                <a:blip r:embed="rId3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Return pairs of bucket upper bound and rate value for use in </a:t>
            </a:r>
            <a:r>
              <a:rPr lang="lv-LV" b="1" i="1" dirty="0"/>
              <a:t>histogram_quantile()</a:t>
            </a:r>
            <a:r>
              <a:rPr lang="lv-LV" b="1" dirty="0"/>
              <a:t> </a:t>
            </a:r>
            <a:r>
              <a:rPr lang="lv-LV" dirty="0"/>
              <a:t>with</a:t>
            </a:r>
            <a:r>
              <a:rPr lang="lv-LV" b="1" dirty="0"/>
              <a:t> </a:t>
            </a:r>
            <a:r>
              <a:rPr lang="lv-LV" b="1" i="1" dirty="0"/>
              <a:t>bucket_rate_foreach()</a:t>
            </a:r>
            <a:endParaRPr dirty="0"/>
          </a:p>
        </p:txBody>
      </p:sp>
      <p:sp>
        <p:nvSpPr>
          <p:cNvPr id="24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863329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55</a:t>
            </a:fld>
            <a:endParaRPr dirty="0"/>
          </a:p>
        </p:txBody>
      </p:sp>
      <p:sp>
        <p:nvSpPr>
          <p:cNvPr id="227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New</a:t>
            </a:r>
            <a:r>
              <a:rPr lang="en-GB" dirty="0"/>
              <a:t> </a:t>
            </a:r>
            <a:r>
              <a:rPr lang="lv-LV" dirty="0">
                <a:solidFill>
                  <a:srgbClr val="DE2304"/>
                </a:solidFill>
              </a:rPr>
              <a:t>Macros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28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23144"/>
            <a:ext cx="10972800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New macros are now supported for trigger expression and internal action</a:t>
            </a:r>
            <a:r>
              <a:rPr lang="lv-LV" dirty="0"/>
              <a:t> debugging:</a:t>
            </a:r>
            <a:endParaRPr lang="en-GB" dirty="0"/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b="1" i="1" dirty="0"/>
              <a:t>{TRIGGER.EXPRESSION.EXPLAIN}, {TRIGGER.EXPRESSION.RECOVERY.EXPLAIN} </a:t>
            </a:r>
            <a:r>
              <a:rPr lang="en-GB" dirty="0"/>
              <a:t>- resolve to a partially evaluated trigger or recovery expression, where only item-based functions are applied;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b="1" i="1" dirty="0"/>
              <a:t>{FUNCTION.VALUE&lt;1-9&gt;}, {FUNCTION.RECOVERY.VALUE&lt;1-9&gt;} </a:t>
            </a:r>
            <a:r>
              <a:rPr lang="en-GB" dirty="0"/>
              <a:t>- resolve to the results of the Nth item-based function at the time of the event.</a:t>
            </a:r>
            <a:endParaRPr lang="lv-LV" dirty="0"/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Display a reason why an item became unsupported with </a:t>
            </a:r>
            <a:r>
              <a:rPr lang="lv-LV" b="1" i="1" dirty="0"/>
              <a:t>{ITEM.STATE.ERROR} 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Display a reason why an LLD rule became unsupported with </a:t>
            </a:r>
            <a:r>
              <a:rPr lang="lv-LV" b="1" i="1" dirty="0"/>
              <a:t>{LLDRULE.STATE.ERROR} 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Display a reason why a trigger became unknown with </a:t>
            </a:r>
            <a:r>
              <a:rPr lang="lv-LV" b="1" i="1" dirty="0"/>
              <a:t>{TRIGGER.STATE.ERROR}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en-GB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8303825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r>
              <a:rPr lang="lv-LV" dirty="0"/>
              <a:t>CLI tool and</a:t>
            </a:r>
            <a:r>
              <a:rPr lang="lv-LV" dirty="0">
                <a:solidFill>
                  <a:srgbClr val="DE2304"/>
                </a:solidFill>
              </a:rPr>
              <a:t> runtime command changes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45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039591" cy="51169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features have been added to the existing command line tools:</a:t>
            </a:r>
            <a:endParaRPr lang="en-GB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Added support for </a:t>
            </a:r>
            <a:r>
              <a:rPr dirty="0"/>
              <a:t>Timeout settings for Zabbix command-line tools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Zabbix server and proxy runtime commands are now sent via socket instead of Unix signals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Results of the command execution are now printed to the console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Runtime</a:t>
            </a:r>
            <a:r>
              <a:rPr lang="en-GB" dirty="0"/>
              <a:t> control options </a:t>
            </a:r>
            <a:r>
              <a:rPr lang="lv-LV" dirty="0"/>
              <a:t>are now </a:t>
            </a:r>
            <a:r>
              <a:rPr lang="en-GB" dirty="0"/>
              <a:t>supported on BSD-based systems</a:t>
            </a:r>
            <a:endParaRPr lang="lv-LV" dirty="0"/>
          </a:p>
        </p:txBody>
      </p:sp>
      <p:sp>
        <p:nvSpPr>
          <p:cNvPr id="24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77119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57</a:t>
            </a:fld>
            <a:endParaRPr dirty="0"/>
          </a:p>
        </p:txBody>
      </p:sp>
      <p:sp>
        <p:nvSpPr>
          <p:cNvPr id="227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Performance </a:t>
            </a:r>
            <a:r>
              <a:rPr lang="lv-LV" dirty="0">
                <a:solidFill>
                  <a:srgbClr val="DE2304"/>
                </a:solidFill>
              </a:rPr>
              <a:t>improvements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28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23144"/>
            <a:ext cx="10972800" cy="511690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features and improvements related to Zabbix performance: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A new configuration parameter </a:t>
            </a:r>
            <a:r>
              <a:rPr lang="en-GB" b="1" i="1" dirty="0"/>
              <a:t>StartODBCPollers</a:t>
            </a:r>
            <a:r>
              <a:rPr lang="en-GB" dirty="0"/>
              <a:t> has been added to Zabbix server and proxy configuration files</a:t>
            </a:r>
            <a:endParaRPr lang="lv-LV" dirty="0"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Processing ODBC checks has been moved from regular poller processes to separate server/proxy processes </a:t>
            </a:r>
            <a:r>
              <a:rPr lang="en-GB" b="1" i="1" dirty="0"/>
              <a:t>ODBC pollers</a:t>
            </a:r>
            <a:endParaRPr lang="lv-LV" b="1" i="1" dirty="0"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Improved performance of template linking on Zabbix Server</a:t>
            </a:r>
            <a:endParaRPr lang="lv-LV" dirty="0"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Improved performance for Prometheus pattern preprocessing</a:t>
            </a:r>
            <a:endParaRPr lang="en-GB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8256392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 dirty="0"/>
          </a:p>
        </p:txBody>
      </p:sp>
      <p:sp>
        <p:nvSpPr>
          <p:cNvPr id="227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lang="lv-LV" dirty="0"/>
              <a:t>Performance </a:t>
            </a:r>
            <a:r>
              <a:rPr lang="lv-LV" dirty="0">
                <a:solidFill>
                  <a:srgbClr val="DE2304"/>
                </a:solidFill>
              </a:rPr>
              <a:t>improvements</a:t>
            </a:r>
            <a:endParaRPr dirty="0">
              <a:solidFill>
                <a:srgbClr val="DE2304"/>
              </a:solidFill>
            </a:endParaRPr>
          </a:p>
        </p:txBody>
      </p:sp>
      <p:sp>
        <p:nvSpPr>
          <p:cNvPr id="228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23144"/>
            <a:ext cx="10972800" cy="511690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features and improvements related to Zabbix performance:</a:t>
            </a:r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Improved protocol to support Zabbix proxy configuration </a:t>
            </a:r>
            <a:r>
              <a:rPr lang="lv-LV" dirty="0"/>
              <a:t>cache </a:t>
            </a:r>
            <a:r>
              <a:rPr lang="en-GB" dirty="0"/>
              <a:t>of size up to 16 GB</a:t>
            </a:r>
            <a:endParaRPr lang="lv-LV" dirty="0"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I</a:t>
            </a:r>
            <a:r>
              <a:rPr lang="en-GB" dirty="0"/>
              <a:t>mproved</a:t>
            </a:r>
            <a:r>
              <a:rPr lang="lv-LV" dirty="0"/>
              <a:t> Zabbix proxy</a:t>
            </a:r>
            <a:r>
              <a:rPr lang="en-GB" dirty="0"/>
              <a:t> performance and memory usage by freeing uncompressed data as fast as possible and compressing before connection</a:t>
            </a:r>
            <a:endParaRPr lang="lv-LV" dirty="0"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Improved</a:t>
            </a:r>
            <a:r>
              <a:rPr lang="lv-LV" dirty="0"/>
              <a:t> Zabbix agent2</a:t>
            </a:r>
            <a:r>
              <a:rPr lang="en-GB" dirty="0"/>
              <a:t> performance by using functions introduced in Go 1.16</a:t>
            </a:r>
            <a:endParaRPr lang="lv-LV" dirty="0"/>
          </a:p>
          <a:p>
            <a:pPr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Added primary key support for History tables – improved performance and reduced DB size.</a:t>
            </a:r>
            <a:endParaRPr lang="en-GB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en-GB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0687034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3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r>
              <a:rPr dirty="0"/>
              <a:t>Other </a:t>
            </a:r>
            <a:r>
              <a:rPr dirty="0">
                <a:solidFill>
                  <a:srgbClr val="DE2304"/>
                </a:solidFill>
              </a:rPr>
              <a:t>Changes and improvements</a:t>
            </a:r>
          </a:p>
        </p:txBody>
      </p:sp>
      <p:sp>
        <p:nvSpPr>
          <p:cNvPr id="245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348544"/>
            <a:ext cx="8039591" cy="51169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Many other improvements have been added in Zabbix 6.0 LTS</a:t>
            </a:r>
            <a:r>
              <a:rPr lang="lv-LV" dirty="0"/>
              <a:t>:</a:t>
            </a:r>
            <a:endParaRPr lang="en-GB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Added utf8mb4 as a supported MySQL character set and collation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Added the support of additional HTTP methods for webhooks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Support for two new Prometheus preprocessing label matching operators </a:t>
            </a:r>
            <a:r>
              <a:rPr lang="en-GB" b="1" i="1" dirty="0"/>
              <a:t>!=</a:t>
            </a:r>
            <a:r>
              <a:rPr lang="en-GB" dirty="0"/>
              <a:t> and </a:t>
            </a:r>
            <a:r>
              <a:rPr lang="en-GB" b="1" i="1" dirty="0"/>
              <a:t>!~</a:t>
            </a:r>
            <a:endParaRPr lang="lv-LV" b="1" i="1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Calculated items now support not only numeric, but also text, log, and character types of information.</a:t>
            </a:r>
            <a:endParaRPr lang="lv-LV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lv-LV" dirty="0"/>
              <a:t>New API method – </a:t>
            </a:r>
            <a:r>
              <a:rPr lang="lv-LV" b="1" i="1" dirty="0"/>
              <a:t>history.clear</a:t>
            </a:r>
            <a:r>
              <a:rPr lang="lv-LV" b="1" dirty="0"/>
              <a:t> </a:t>
            </a:r>
            <a:r>
              <a:rPr lang="lv-LV" dirty="0"/>
              <a:t>can be used to clear history for items and web scenarios</a:t>
            </a:r>
            <a:endParaRPr lang="en-GB" dirty="0"/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GB" dirty="0"/>
              <a:t>Added option to opt-out of </a:t>
            </a:r>
            <a:r>
              <a:rPr lang="lv-LV" i="1" dirty="0"/>
              <a:t>E</a:t>
            </a:r>
            <a:r>
              <a:rPr lang="en-GB" i="1" dirty="0"/>
              <a:t>scalation cancel</a:t>
            </a:r>
            <a:r>
              <a:rPr lang="lv-LV" i="1" dirty="0"/>
              <a:t>l</a:t>
            </a:r>
            <a:r>
              <a:rPr lang="en-GB" i="1" dirty="0"/>
              <a:t>ed </a:t>
            </a:r>
            <a:r>
              <a:rPr lang="en-GB" dirty="0"/>
              <a:t>messages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lang="en-GB" dirty="0"/>
          </a:p>
        </p:txBody>
      </p:sp>
      <p:sp>
        <p:nvSpPr>
          <p:cNvPr id="246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204368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59</a:t>
            </a:fld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139014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 dirty="0"/>
          </a:p>
        </p:txBody>
      </p:sp>
      <p:sp>
        <p:nvSpPr>
          <p:cNvPr id="89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Server </a:t>
            </a:r>
            <a:r>
              <a:rPr dirty="0">
                <a:solidFill>
                  <a:srgbClr val="DE2304"/>
                </a:solidFill>
              </a:rPr>
              <a:t>high availability cluster</a:t>
            </a:r>
          </a:p>
        </p:txBody>
      </p:sp>
      <p:sp>
        <p:nvSpPr>
          <p:cNvPr id="90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361244"/>
            <a:ext cx="10972800" cy="51169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New parameter in Zabbix Server configuration file </a:t>
            </a:r>
            <a:r>
              <a:rPr b="1" i="1" dirty="0"/>
              <a:t>– HANodeName</a:t>
            </a:r>
            <a:r>
              <a:rPr dirty="0"/>
              <a:t>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Empty by default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This parameter should contain an arbitrary name of the HA node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The parameter is mandatory for the node to start in the HA mode</a:t>
            </a:r>
          </a:p>
        </p:txBody>
      </p:sp>
      <p:pic>
        <p:nvPicPr>
          <p:cNvPr id="91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" y="3552709"/>
            <a:ext cx="11742421" cy="148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1"/>
          <p:cNvSpPr txBox="1"/>
          <p:nvPr/>
        </p:nvSpPr>
        <p:spPr>
          <a:xfrm>
            <a:off x="966872" y="3549629"/>
            <a:ext cx="6460988" cy="1171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8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lang="en-US" dirty="0"/>
              <a:t>Questions?</a:t>
            </a:r>
            <a:endParaRPr dirty="0"/>
          </a:p>
        </p:txBody>
      </p:sp>
      <p:sp>
        <p:nvSpPr>
          <p:cNvPr id="249" name="Rectangle 2"/>
          <p:cNvSpPr txBox="1"/>
          <p:nvPr/>
        </p:nvSpPr>
        <p:spPr>
          <a:xfrm>
            <a:off x="1031702" y="5723116"/>
            <a:ext cx="1806470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www.zabbix.com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5FC230F-8FB6-4746-AE93-C0AD40F06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0CAECEC-C5E0-4DF2-BCFE-637474627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105EF608-8D90-4024-8584-D040910FE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46687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82D1BEF-C1E1-4C93-8882-ADA432C5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F809C47-F2F0-4E75-91EC-F160D2EF9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56BFE198-A38E-4DE2-9AD6-8881D642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5772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FEACFC1-3A89-4985-9126-2514855B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811BB24B-557B-4C06-B2BD-94F84A0EF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5E73AFE6-B46E-48A6-9A79-F5289FDC8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261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1"/>
          <p:cNvSpPr txBox="1"/>
          <p:nvPr/>
        </p:nvSpPr>
        <p:spPr>
          <a:xfrm>
            <a:off x="966872" y="3549629"/>
            <a:ext cx="6460988" cy="157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80000"/>
              </a:lnSpc>
              <a:defRPr sz="8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249" name="Rectangle 2"/>
          <p:cNvSpPr txBox="1"/>
          <p:nvPr/>
        </p:nvSpPr>
        <p:spPr>
          <a:xfrm>
            <a:off x="1031702" y="5723116"/>
            <a:ext cx="1806470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www.zabbix.com</a:t>
            </a:r>
          </a:p>
        </p:txBody>
      </p:sp>
    </p:spTree>
    <p:extLst>
      <p:ext uri="{BB962C8B-B14F-4D97-AF65-F5344CB8AC3E}">
        <p14:creationId xmlns:p14="http://schemas.microsoft.com/office/powerpoint/2010/main" val="42457256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Server </a:t>
            </a:r>
            <a:r>
              <a:rPr dirty="0">
                <a:solidFill>
                  <a:srgbClr val="DE2304"/>
                </a:solidFill>
              </a:rPr>
              <a:t>high availability cluster</a:t>
            </a:r>
          </a:p>
        </p:txBody>
      </p:sp>
      <p:sp>
        <p:nvSpPr>
          <p:cNvPr id="94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New parameter in Zabbix Server configuration file – </a:t>
            </a:r>
            <a:r>
              <a:rPr b="1" i="1" dirty="0"/>
              <a:t>NodeAddress</a:t>
            </a:r>
            <a:r>
              <a:rPr dirty="0"/>
              <a:t>: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Empty by default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This parameter should contain the address of the HA node</a:t>
            </a:r>
          </a:p>
          <a:p>
            <a:pPr>
              <a:buBlip>
                <a:blip r:embed="rId2"/>
              </a:buBlip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Let's the Zabbix frontend know the address of the currently active node</a:t>
            </a:r>
          </a:p>
        </p:txBody>
      </p:sp>
      <p:sp>
        <p:nvSpPr>
          <p:cNvPr id="95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139014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 dirty="0"/>
          </a:p>
        </p:txBody>
      </p:sp>
      <p:pic>
        <p:nvPicPr>
          <p:cNvPr id="9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16" y="3364958"/>
            <a:ext cx="11818621" cy="2197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139014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 dirty="0"/>
          </a:p>
        </p:txBody>
      </p:sp>
      <p:sp>
        <p:nvSpPr>
          <p:cNvPr id="99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Server </a:t>
            </a:r>
            <a:r>
              <a:rPr dirty="0">
                <a:solidFill>
                  <a:srgbClr val="DE2304"/>
                </a:solidFill>
              </a:rPr>
              <a:t>high availability cluster</a:t>
            </a:r>
          </a:p>
        </p:txBody>
      </p:sp>
      <p:pic>
        <p:nvPicPr>
          <p:cNvPr id="1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031" y="1950246"/>
            <a:ext cx="7512391" cy="433233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Each frontend node will connect to the Zabbix database, obtain the active node address and start communicating with it.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606827" y="6543338"/>
            <a:ext cx="139014" cy="2260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 dirty="0"/>
          </a:p>
        </p:txBody>
      </p:sp>
      <p:sp>
        <p:nvSpPr>
          <p:cNvPr id="104" name="Title 1"/>
          <p:cNvSpPr txBox="1">
            <a:spLocks noGrp="1"/>
          </p:cNvSpPr>
          <p:nvPr>
            <p:ph type="title"/>
          </p:nvPr>
        </p:nvSpPr>
        <p:spPr>
          <a:xfrm>
            <a:off x="606828" y="575419"/>
            <a:ext cx="10972801" cy="64443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B2156"/>
                </a:solidFill>
              </a:defRPr>
            </a:pPr>
            <a:r>
              <a:rPr dirty="0"/>
              <a:t>Zabbix Server </a:t>
            </a:r>
            <a:r>
              <a:rPr dirty="0">
                <a:solidFill>
                  <a:srgbClr val="DE2304"/>
                </a:solidFill>
              </a:rPr>
              <a:t>high availability cluster</a:t>
            </a:r>
          </a:p>
        </p:txBody>
      </p:sp>
      <p:sp>
        <p:nvSpPr>
          <p:cNvPr id="105" name="Tex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buSzTx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dirty="0"/>
              <a:t>Zabbix Server HA cluster status can be observed in System information section or in the System information dashboard widget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F7C93-9699-4D7E-ADD3-BE12508C3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27" y="2166270"/>
            <a:ext cx="10162162" cy="3861041"/>
          </a:xfrm>
          <a:prstGeom prst="rect">
            <a:avLst/>
          </a:prstGeom>
        </p:spPr>
      </p:pic>
      <p:sp>
        <p:nvSpPr>
          <p:cNvPr id="107" name="Rectangle 8"/>
          <p:cNvSpPr/>
          <p:nvPr/>
        </p:nvSpPr>
        <p:spPr>
          <a:xfrm>
            <a:off x="598665" y="5097333"/>
            <a:ext cx="10162162" cy="92997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Zabbix Webinars Theme">
  <a:themeElements>
    <a:clrScheme name="Zabbix Webinars Theme">
      <a:dk1>
        <a:srgbClr val="53585F"/>
      </a:dk1>
      <a:lt1>
        <a:srgbClr val="FFFFFF"/>
      </a:lt1>
      <a:dk2>
        <a:srgbClr val="A7A7A7"/>
      </a:dk2>
      <a:lt2>
        <a:srgbClr val="535353"/>
      </a:lt2>
      <a:accent1>
        <a:srgbClr val="C00000"/>
      </a:accent1>
      <a:accent2>
        <a:srgbClr val="00882B"/>
      </a:accent2>
      <a:accent3>
        <a:srgbClr val="DCBD23"/>
      </a:accent3>
      <a:accent4>
        <a:srgbClr val="00B0F0"/>
      </a:accent4>
      <a:accent5>
        <a:srgbClr val="C82506"/>
      </a:accent5>
      <a:accent6>
        <a:srgbClr val="004C18"/>
      </a:accent6>
      <a:hlink>
        <a:srgbClr val="0000FF"/>
      </a:hlink>
      <a:folHlink>
        <a:srgbClr val="FF00FF"/>
      </a:folHlink>
    </a:clrScheme>
    <a:fontScheme name="Zabbix Webinars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Zabbix Webinar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Zabbix Webinars Theme">
  <a:themeElements>
    <a:clrScheme name="Zabbix Webinars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00000"/>
      </a:accent1>
      <a:accent2>
        <a:srgbClr val="00882B"/>
      </a:accent2>
      <a:accent3>
        <a:srgbClr val="DCBD23"/>
      </a:accent3>
      <a:accent4>
        <a:srgbClr val="00B0F0"/>
      </a:accent4>
      <a:accent5>
        <a:srgbClr val="C82506"/>
      </a:accent5>
      <a:accent6>
        <a:srgbClr val="004C18"/>
      </a:accent6>
      <a:hlink>
        <a:srgbClr val="0000FF"/>
      </a:hlink>
      <a:folHlink>
        <a:srgbClr val="FF00FF"/>
      </a:folHlink>
    </a:clrScheme>
    <a:fontScheme name="Zabbix Webinars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Zabbix Webinar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2502</Words>
  <Application>Microsoft Office PowerPoint</Application>
  <PresentationFormat>Widescreen</PresentationFormat>
  <Paragraphs>369</Paragraphs>
  <Slides>64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Consolas</vt:lpstr>
      <vt:lpstr>Open Sans</vt:lpstr>
      <vt:lpstr>Open Sans Bold</vt:lpstr>
      <vt:lpstr>Open Sans Light</vt:lpstr>
      <vt:lpstr>Open Sans Semibold</vt:lpstr>
      <vt:lpstr>Zabbix Webinars Theme</vt:lpstr>
      <vt:lpstr>Hold on!  We are starting shortly</vt:lpstr>
      <vt:lpstr>What's new in zabbix 6.0 LTS</vt:lpstr>
      <vt:lpstr>Zabbix 6.0 LTS</vt:lpstr>
      <vt:lpstr>Zabbix server High availability Cluster</vt:lpstr>
      <vt:lpstr>Zabbix Server high availability cluster</vt:lpstr>
      <vt:lpstr>Zabbix Server high availability cluster</vt:lpstr>
      <vt:lpstr>Zabbix Server high availability cluster</vt:lpstr>
      <vt:lpstr>Zabbix Server high availability cluster</vt:lpstr>
      <vt:lpstr>Zabbix Server high availability cluster</vt:lpstr>
      <vt:lpstr>Zabbix Server high availability cluster</vt:lpstr>
      <vt:lpstr>Business service monitoring</vt:lpstr>
      <vt:lpstr>Business service monitoring</vt:lpstr>
      <vt:lpstr>Business service example</vt:lpstr>
      <vt:lpstr>Calculating service status</vt:lpstr>
      <vt:lpstr>Calculating service status – additional rules</vt:lpstr>
      <vt:lpstr>Business service monitoring - notes</vt:lpstr>
      <vt:lpstr>Business service monitoring - SLA</vt:lpstr>
      <vt:lpstr>Business service monitoring - notes</vt:lpstr>
      <vt:lpstr>New audit log schema</vt:lpstr>
      <vt:lpstr>New Audit log schema – technical details</vt:lpstr>
      <vt:lpstr>New Audit log schema – Example</vt:lpstr>
      <vt:lpstr>New Audit log schema</vt:lpstr>
      <vt:lpstr>Machine learning</vt:lpstr>
      <vt:lpstr>Machine learning trend functions</vt:lpstr>
      <vt:lpstr>Machine learning trend functions</vt:lpstr>
      <vt:lpstr>Kubernetes monitoring</vt:lpstr>
      <vt:lpstr>Kubernetes Monitoring</vt:lpstr>
      <vt:lpstr>Kubernetes Monitoring</vt:lpstr>
      <vt:lpstr>Kubernetes Monitoring</vt:lpstr>
      <vt:lpstr>Kubernetes Monitoring</vt:lpstr>
      <vt:lpstr>New ways to visualize your data</vt:lpstr>
      <vt:lpstr>New Dashboard widgets</vt:lpstr>
      <vt:lpstr>New Dashboard widgets</vt:lpstr>
      <vt:lpstr>New Dashboard widgets</vt:lpstr>
      <vt:lpstr>Introducing - Geomaps</vt:lpstr>
      <vt:lpstr>Introducing - Geomaps</vt:lpstr>
      <vt:lpstr>Zabbix agent – improvements and new items</vt:lpstr>
      <vt:lpstr>New Zabbix agent items</vt:lpstr>
      <vt:lpstr>Zabbix agent improvements</vt:lpstr>
      <vt:lpstr>Custom zabbix password complexity requirements</vt:lpstr>
      <vt:lpstr>zabbix password complexity requirements</vt:lpstr>
      <vt:lpstr>Ui/ux improvements</vt:lpstr>
      <vt:lpstr>UI/UX Improvements</vt:lpstr>
      <vt:lpstr>UI/UX Improvements – Services section</vt:lpstr>
      <vt:lpstr>UI/UX Improvements - Graphs</vt:lpstr>
      <vt:lpstr>UI/UX Improvements – Latest data</vt:lpstr>
      <vt:lpstr>New templates and integrations</vt:lpstr>
      <vt:lpstr>New Templates and integrations</vt:lpstr>
      <vt:lpstr>Updates to Templates and integrations</vt:lpstr>
      <vt:lpstr>Other changes and improvements</vt:lpstr>
      <vt:lpstr>Vmware monitoring improvements</vt:lpstr>
      <vt:lpstr>New History functions</vt:lpstr>
      <vt:lpstr>New Aggregate functions</vt:lpstr>
      <vt:lpstr>New prometheus functions</vt:lpstr>
      <vt:lpstr>New Macros</vt:lpstr>
      <vt:lpstr>CLI tool and runtime command changes</vt:lpstr>
      <vt:lpstr>Performance improvements</vt:lpstr>
      <vt:lpstr>Performance improvements</vt:lpstr>
      <vt:lpstr>Other Changes and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new in zabbix 6.0 LTS</dc:title>
  <dc:creator>Svetlana</dc:creator>
  <cp:lastModifiedBy>Arturs Lontons</cp:lastModifiedBy>
  <cp:revision>101</cp:revision>
  <dcterms:modified xsi:type="dcterms:W3CDTF">2022-02-14T07:20:20Z</dcterms:modified>
</cp:coreProperties>
</file>